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425" r:id="rId2"/>
    <p:sldId id="619" r:id="rId3"/>
    <p:sldId id="620" r:id="rId4"/>
    <p:sldId id="621" r:id="rId5"/>
    <p:sldId id="627" r:id="rId6"/>
    <p:sldId id="679" r:id="rId7"/>
    <p:sldId id="496" r:id="rId8"/>
    <p:sldId id="500" r:id="rId9"/>
    <p:sldId id="655" r:id="rId10"/>
    <p:sldId id="657" r:id="rId11"/>
    <p:sldId id="682" r:id="rId12"/>
    <p:sldId id="501" r:id="rId13"/>
    <p:sldId id="552" r:id="rId14"/>
    <p:sldId id="634" r:id="rId15"/>
    <p:sldId id="503" r:id="rId16"/>
    <p:sldId id="635" r:id="rId17"/>
    <p:sldId id="721" r:id="rId18"/>
    <p:sldId id="680" r:id="rId19"/>
    <p:sldId id="681" r:id="rId20"/>
    <p:sldId id="702" r:id="rId21"/>
    <p:sldId id="701" r:id="rId22"/>
    <p:sldId id="695" r:id="rId23"/>
    <p:sldId id="723" r:id="rId24"/>
    <p:sldId id="703" r:id="rId25"/>
    <p:sldId id="704" r:id="rId26"/>
    <p:sldId id="705" r:id="rId27"/>
    <p:sldId id="706" r:id="rId28"/>
    <p:sldId id="707" r:id="rId29"/>
    <p:sldId id="709" r:id="rId30"/>
    <p:sldId id="710" r:id="rId31"/>
    <p:sldId id="712" r:id="rId32"/>
    <p:sldId id="636" r:id="rId33"/>
    <p:sldId id="549" r:id="rId34"/>
    <p:sldId id="551" r:id="rId35"/>
    <p:sldId id="658" r:id="rId36"/>
    <p:sldId id="722" r:id="rId37"/>
    <p:sldId id="618"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3333FF"/>
    <a:srgbClr val="FFFF66"/>
    <a:srgbClr val="000000"/>
    <a:srgbClr val="FFFF00"/>
    <a:srgbClr val="3399FF"/>
    <a:srgbClr val="3366CC"/>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385" autoAdjust="0"/>
    <p:restoredTop sz="94660"/>
  </p:normalViewPr>
  <p:slideViewPr>
    <p:cSldViewPr>
      <p:cViewPr>
        <p:scale>
          <a:sx n="100" d="100"/>
          <a:sy n="100" d="100"/>
        </p:scale>
        <p:origin x="918" y="-58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slide" Target="slides/slide2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451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451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451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845DA72-6703-4B4E-9CA9-015476F8911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246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246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247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247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4C8C4F-2A33-40B3-990D-3CB1FAE41A1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16EE2B-3023-44E4-BBFE-D7BEB7217696}" type="slidenum">
              <a:rPr lang="en-US" altLang="en-US"/>
              <a:pPr/>
              <a:t>1</a:t>
            </a:fld>
            <a:endParaRPr lang="en-US" altLang="en-US"/>
          </a:p>
        </p:txBody>
      </p:sp>
      <p:sp>
        <p:nvSpPr>
          <p:cNvPr id="401410" name="Rectangle 2"/>
          <p:cNvSpPr>
            <a:spLocks noChangeArrowheads="1" noTextEdit="1"/>
          </p:cNvSpPr>
          <p:nvPr>
            <p:ph type="sldImg"/>
          </p:nvPr>
        </p:nvSpPr>
        <p:spPr>
          <a:ln/>
        </p:spPr>
      </p:sp>
      <p:sp>
        <p:nvSpPr>
          <p:cNvPr id="4014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79B828-5DBB-472E-8DCC-C22E403EBFFB}" type="slidenum">
              <a:rPr lang="en-US" altLang="en-US"/>
              <a:pPr/>
              <a:t>10</a:t>
            </a:fld>
            <a:endParaRPr lang="en-US" altLang="en-US"/>
          </a:p>
        </p:txBody>
      </p:sp>
      <p:sp>
        <p:nvSpPr>
          <p:cNvPr id="944130" name="Rectangle 2"/>
          <p:cNvSpPr>
            <a:spLocks noChangeArrowheads="1" noTextEdit="1"/>
          </p:cNvSpPr>
          <p:nvPr>
            <p:ph type="sldImg"/>
          </p:nvPr>
        </p:nvSpPr>
        <p:spPr>
          <a:ln/>
        </p:spPr>
      </p:sp>
      <p:sp>
        <p:nvSpPr>
          <p:cNvPr id="9441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784270-FB76-4224-8E0E-B858E98BD682}" type="slidenum">
              <a:rPr lang="en-US" altLang="en-US"/>
              <a:pPr/>
              <a:t>11</a:t>
            </a:fld>
            <a:endParaRPr lang="en-US" altLang="en-US"/>
          </a:p>
        </p:txBody>
      </p:sp>
      <p:sp>
        <p:nvSpPr>
          <p:cNvPr id="997378" name="Rectangle 2"/>
          <p:cNvSpPr>
            <a:spLocks noChangeArrowheads="1" noTextEdit="1"/>
          </p:cNvSpPr>
          <p:nvPr>
            <p:ph type="sldImg"/>
          </p:nvPr>
        </p:nvSpPr>
        <p:spPr>
          <a:ln/>
        </p:spPr>
      </p:sp>
      <p:sp>
        <p:nvSpPr>
          <p:cNvPr id="9973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D3925-22BF-4CCD-8012-7E9E0F1B4F74}" type="slidenum">
              <a:rPr lang="en-US" altLang="en-US"/>
              <a:pPr/>
              <a:t>12</a:t>
            </a:fld>
            <a:endParaRPr lang="en-US" altLang="en-US"/>
          </a:p>
        </p:txBody>
      </p:sp>
      <p:sp>
        <p:nvSpPr>
          <p:cNvPr id="608258" name="Rectangle 2"/>
          <p:cNvSpPr>
            <a:spLocks noChangeArrowheads="1" noTextEdit="1"/>
          </p:cNvSpPr>
          <p:nvPr>
            <p:ph type="sldImg"/>
          </p:nvPr>
        </p:nvSpPr>
        <p:spPr>
          <a:ln/>
        </p:spPr>
      </p:sp>
      <p:sp>
        <p:nvSpPr>
          <p:cNvPr id="608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C9283C-17A3-4117-B722-C47AC0C03580}" type="slidenum">
              <a:rPr lang="en-US" altLang="en-US"/>
              <a:pPr/>
              <a:t>13</a:t>
            </a:fld>
            <a:endParaRPr lang="en-US" altLang="en-US"/>
          </a:p>
        </p:txBody>
      </p:sp>
      <p:sp>
        <p:nvSpPr>
          <p:cNvPr id="724994" name="Rectangle 2"/>
          <p:cNvSpPr>
            <a:spLocks noChangeArrowheads="1" noTextEdit="1"/>
          </p:cNvSpPr>
          <p:nvPr>
            <p:ph type="sldImg"/>
          </p:nvPr>
        </p:nvSpPr>
        <p:spPr>
          <a:ln/>
        </p:spPr>
      </p:sp>
      <p:sp>
        <p:nvSpPr>
          <p:cNvPr id="7249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9EA9C4-0BE7-4A3D-9F57-F86F74F31B6A}" type="slidenum">
              <a:rPr lang="en-US" altLang="en-US"/>
              <a:pPr/>
              <a:t>14</a:t>
            </a:fld>
            <a:endParaRPr lang="en-US" altLang="en-US"/>
          </a:p>
        </p:txBody>
      </p:sp>
      <p:sp>
        <p:nvSpPr>
          <p:cNvPr id="894978" name="Rectangle 2"/>
          <p:cNvSpPr>
            <a:spLocks noChangeArrowheads="1" noTextEdit="1"/>
          </p:cNvSpPr>
          <p:nvPr>
            <p:ph type="sldImg"/>
          </p:nvPr>
        </p:nvSpPr>
        <p:spPr>
          <a:ln/>
        </p:spPr>
      </p:sp>
      <p:sp>
        <p:nvSpPr>
          <p:cNvPr id="8949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5F540-9151-4894-866A-AAAEA1C6A72B}" type="slidenum">
              <a:rPr lang="en-US" altLang="en-US"/>
              <a:pPr/>
              <a:t>15</a:t>
            </a:fld>
            <a:endParaRPr lang="en-US" altLang="en-US"/>
          </a:p>
        </p:txBody>
      </p:sp>
      <p:sp>
        <p:nvSpPr>
          <p:cNvPr id="612354" name="Rectangle 2"/>
          <p:cNvSpPr>
            <a:spLocks noChangeArrowheads="1" noTextEdit="1"/>
          </p:cNvSpPr>
          <p:nvPr>
            <p:ph type="sldImg"/>
          </p:nvPr>
        </p:nvSpPr>
        <p:spPr>
          <a:ln/>
        </p:spPr>
      </p:sp>
      <p:sp>
        <p:nvSpPr>
          <p:cNvPr id="6123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F5DCD9-9F62-4EBD-B740-394039EBFF34}" type="slidenum">
              <a:rPr lang="en-US" altLang="en-US"/>
              <a:pPr/>
              <a:t>16</a:t>
            </a:fld>
            <a:endParaRPr lang="en-US" altLang="en-US"/>
          </a:p>
        </p:txBody>
      </p:sp>
      <p:sp>
        <p:nvSpPr>
          <p:cNvPr id="897026" name="Rectangle 2"/>
          <p:cNvSpPr>
            <a:spLocks noChangeArrowheads="1" noTextEdit="1"/>
          </p:cNvSpPr>
          <p:nvPr>
            <p:ph type="sldImg"/>
          </p:nvPr>
        </p:nvSpPr>
        <p:spPr>
          <a:ln/>
        </p:spPr>
      </p:sp>
      <p:sp>
        <p:nvSpPr>
          <p:cNvPr id="89702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C9225-2B11-4D97-B355-CB804D0528C7}" type="slidenum">
              <a:rPr lang="en-US" altLang="en-US"/>
              <a:pPr/>
              <a:t>17</a:t>
            </a:fld>
            <a:endParaRPr lang="en-US" altLang="en-US"/>
          </a:p>
        </p:txBody>
      </p:sp>
      <p:sp>
        <p:nvSpPr>
          <p:cNvPr id="1087490" name="Rectangle 2"/>
          <p:cNvSpPr>
            <a:spLocks noChangeArrowheads="1" noTextEdit="1"/>
          </p:cNvSpPr>
          <p:nvPr>
            <p:ph type="sldImg"/>
          </p:nvPr>
        </p:nvSpPr>
        <p:spPr>
          <a:ln/>
        </p:spPr>
      </p:sp>
      <p:sp>
        <p:nvSpPr>
          <p:cNvPr id="10874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3F1B31-DF68-4F0F-A5F3-48DE99EBD847}" type="slidenum">
              <a:rPr lang="en-US" altLang="en-US"/>
              <a:pPr/>
              <a:t>18</a:t>
            </a:fld>
            <a:endParaRPr lang="en-US" altLang="en-US"/>
          </a:p>
        </p:txBody>
      </p:sp>
      <p:sp>
        <p:nvSpPr>
          <p:cNvPr id="993282" name="Rectangle 2"/>
          <p:cNvSpPr>
            <a:spLocks noChangeArrowheads="1" noTextEdit="1"/>
          </p:cNvSpPr>
          <p:nvPr>
            <p:ph type="sldImg"/>
          </p:nvPr>
        </p:nvSpPr>
        <p:spPr>
          <a:ln/>
        </p:spPr>
      </p:sp>
      <p:sp>
        <p:nvSpPr>
          <p:cNvPr id="9932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E7CB4C-1199-4499-AF5D-953696C71C24}" type="slidenum">
              <a:rPr lang="en-US" altLang="en-US"/>
              <a:pPr/>
              <a:t>19</a:t>
            </a:fld>
            <a:endParaRPr lang="en-US" altLang="en-US"/>
          </a:p>
        </p:txBody>
      </p:sp>
      <p:sp>
        <p:nvSpPr>
          <p:cNvPr id="995330" name="Rectangle 2"/>
          <p:cNvSpPr>
            <a:spLocks noChangeArrowheads="1" noTextEdit="1"/>
          </p:cNvSpPr>
          <p:nvPr>
            <p:ph type="sldImg"/>
          </p:nvPr>
        </p:nvSpPr>
        <p:spPr>
          <a:ln/>
        </p:spPr>
      </p:sp>
      <p:sp>
        <p:nvSpPr>
          <p:cNvPr id="9953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4FAC99-7747-46FF-A864-871955D9C838}" type="slidenum">
              <a:rPr lang="en-US" altLang="en-US"/>
              <a:pPr/>
              <a:t>2</a:t>
            </a:fld>
            <a:endParaRPr lang="en-US" altLang="en-US"/>
          </a:p>
        </p:txBody>
      </p:sp>
      <p:sp>
        <p:nvSpPr>
          <p:cNvPr id="864258" name="Rectangle 2"/>
          <p:cNvSpPr>
            <a:spLocks noChangeArrowheads="1" noTextEdit="1"/>
          </p:cNvSpPr>
          <p:nvPr>
            <p:ph type="sldImg"/>
          </p:nvPr>
        </p:nvSpPr>
        <p:spPr>
          <a:ln/>
        </p:spPr>
      </p:sp>
      <p:sp>
        <p:nvSpPr>
          <p:cNvPr id="8642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B7FC6A-E4C7-42F2-A9D3-B160C9503595}" type="slidenum">
              <a:rPr lang="en-US" altLang="en-US"/>
              <a:pPr/>
              <a:t>20</a:t>
            </a:fld>
            <a:endParaRPr lang="en-US" altLang="en-US"/>
          </a:p>
        </p:txBody>
      </p:sp>
      <p:sp>
        <p:nvSpPr>
          <p:cNvPr id="1038338" name="Rectangle 2"/>
          <p:cNvSpPr>
            <a:spLocks noChangeArrowheads="1" noTextEdit="1"/>
          </p:cNvSpPr>
          <p:nvPr>
            <p:ph type="sldImg"/>
          </p:nvPr>
        </p:nvSpPr>
        <p:spPr>
          <a:ln/>
        </p:spPr>
      </p:sp>
      <p:sp>
        <p:nvSpPr>
          <p:cNvPr id="10383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F5737E-2BA4-4D86-8596-9F311BA6743E}" type="slidenum">
              <a:rPr lang="en-US" altLang="en-US"/>
              <a:pPr/>
              <a:t>21</a:t>
            </a:fld>
            <a:endParaRPr lang="en-US" altLang="en-US"/>
          </a:p>
        </p:txBody>
      </p:sp>
      <p:sp>
        <p:nvSpPr>
          <p:cNvPr id="1036290" name="Rectangle 2"/>
          <p:cNvSpPr>
            <a:spLocks noChangeArrowheads="1" noTextEdit="1"/>
          </p:cNvSpPr>
          <p:nvPr>
            <p:ph type="sldImg"/>
          </p:nvPr>
        </p:nvSpPr>
        <p:spPr>
          <a:ln/>
        </p:spPr>
      </p:sp>
      <p:sp>
        <p:nvSpPr>
          <p:cNvPr id="10362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435B1A-6D5E-46E2-920B-11CBBAA459A7}" type="slidenum">
              <a:rPr lang="en-US" altLang="en-US"/>
              <a:pPr/>
              <a:t>22</a:t>
            </a:fld>
            <a:endParaRPr lang="en-US" altLang="en-US"/>
          </a:p>
        </p:txBody>
      </p:sp>
      <p:sp>
        <p:nvSpPr>
          <p:cNvPr id="1024002" name="Rectangle 2"/>
          <p:cNvSpPr>
            <a:spLocks noChangeArrowheads="1" noTextEdit="1"/>
          </p:cNvSpPr>
          <p:nvPr>
            <p:ph type="sldImg"/>
          </p:nvPr>
        </p:nvSpPr>
        <p:spPr>
          <a:ln/>
        </p:spPr>
      </p:sp>
      <p:sp>
        <p:nvSpPr>
          <p:cNvPr id="102400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DDB6C6-3126-406A-BB3B-C0B888F84E8D}" type="slidenum">
              <a:rPr lang="en-US" altLang="en-US"/>
              <a:pPr/>
              <a:t>23</a:t>
            </a:fld>
            <a:endParaRPr lang="en-US" altLang="en-US"/>
          </a:p>
        </p:txBody>
      </p:sp>
      <p:sp>
        <p:nvSpPr>
          <p:cNvPr id="1091586" name="Rectangle 2"/>
          <p:cNvSpPr>
            <a:spLocks noChangeArrowheads="1" noTextEdit="1"/>
          </p:cNvSpPr>
          <p:nvPr>
            <p:ph type="sldImg"/>
          </p:nvPr>
        </p:nvSpPr>
        <p:spPr>
          <a:ln/>
        </p:spPr>
      </p:sp>
      <p:sp>
        <p:nvSpPr>
          <p:cNvPr id="10915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DC46D4-2C48-4F2E-8BD4-6583D8806ABC}" type="slidenum">
              <a:rPr lang="en-US" altLang="en-US"/>
              <a:pPr/>
              <a:t>24</a:t>
            </a:fld>
            <a:endParaRPr lang="en-US" altLang="en-US"/>
          </a:p>
        </p:txBody>
      </p:sp>
      <p:sp>
        <p:nvSpPr>
          <p:cNvPr id="1040386" name="Rectangle 2"/>
          <p:cNvSpPr>
            <a:spLocks noChangeArrowheads="1" noTextEdit="1"/>
          </p:cNvSpPr>
          <p:nvPr>
            <p:ph type="sldImg"/>
          </p:nvPr>
        </p:nvSpPr>
        <p:spPr>
          <a:ln/>
        </p:spPr>
      </p:sp>
      <p:sp>
        <p:nvSpPr>
          <p:cNvPr id="10403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C8E7EE-1D31-4C2C-BDD1-9DD358EDA842}" type="slidenum">
              <a:rPr lang="en-US" altLang="en-US"/>
              <a:pPr/>
              <a:t>25</a:t>
            </a:fld>
            <a:endParaRPr lang="en-US" altLang="en-US"/>
          </a:p>
        </p:txBody>
      </p:sp>
      <p:sp>
        <p:nvSpPr>
          <p:cNvPr id="1042434" name="Rectangle 2"/>
          <p:cNvSpPr>
            <a:spLocks noChangeArrowheads="1" noTextEdit="1"/>
          </p:cNvSpPr>
          <p:nvPr>
            <p:ph type="sldImg"/>
          </p:nvPr>
        </p:nvSpPr>
        <p:spPr>
          <a:ln/>
        </p:spPr>
      </p:sp>
      <p:sp>
        <p:nvSpPr>
          <p:cNvPr id="10424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978C4D-E11B-4E47-9108-A2820DA03918}" type="slidenum">
              <a:rPr lang="en-US" altLang="en-US"/>
              <a:pPr/>
              <a:t>26</a:t>
            </a:fld>
            <a:endParaRPr lang="en-US" altLang="en-US"/>
          </a:p>
        </p:txBody>
      </p:sp>
      <p:sp>
        <p:nvSpPr>
          <p:cNvPr id="1044482" name="Rectangle 2"/>
          <p:cNvSpPr>
            <a:spLocks noChangeArrowheads="1" noTextEdit="1"/>
          </p:cNvSpPr>
          <p:nvPr>
            <p:ph type="sldImg"/>
          </p:nvPr>
        </p:nvSpPr>
        <p:spPr>
          <a:ln/>
        </p:spPr>
      </p:sp>
      <p:sp>
        <p:nvSpPr>
          <p:cNvPr id="104448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C67513-0EAA-4BD7-A985-BED14CE4CF0F}" type="slidenum">
              <a:rPr lang="en-US" altLang="en-US"/>
              <a:pPr/>
              <a:t>27</a:t>
            </a:fld>
            <a:endParaRPr lang="en-US" altLang="en-US"/>
          </a:p>
        </p:txBody>
      </p:sp>
      <p:sp>
        <p:nvSpPr>
          <p:cNvPr id="1046530" name="Rectangle 2"/>
          <p:cNvSpPr>
            <a:spLocks noChangeArrowheads="1" noTextEdit="1"/>
          </p:cNvSpPr>
          <p:nvPr>
            <p:ph type="sldImg"/>
          </p:nvPr>
        </p:nvSpPr>
        <p:spPr>
          <a:ln/>
        </p:spPr>
      </p:sp>
      <p:sp>
        <p:nvSpPr>
          <p:cNvPr id="10465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A442F-B327-4102-975B-2FF6A58D021B}" type="slidenum">
              <a:rPr lang="en-US" altLang="en-US"/>
              <a:pPr/>
              <a:t>28</a:t>
            </a:fld>
            <a:endParaRPr lang="en-US" altLang="en-US"/>
          </a:p>
        </p:txBody>
      </p:sp>
      <p:sp>
        <p:nvSpPr>
          <p:cNvPr id="1048578" name="Rectangle 2"/>
          <p:cNvSpPr>
            <a:spLocks noChangeArrowheads="1" noTextEdit="1"/>
          </p:cNvSpPr>
          <p:nvPr>
            <p:ph type="sldImg"/>
          </p:nvPr>
        </p:nvSpPr>
        <p:spPr>
          <a:ln/>
        </p:spPr>
      </p:sp>
      <p:sp>
        <p:nvSpPr>
          <p:cNvPr id="1048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F6C06B-2B35-4F7C-B1F5-0DD89CEEB23E}" type="slidenum">
              <a:rPr lang="en-US" altLang="en-US"/>
              <a:pPr/>
              <a:t>29</a:t>
            </a:fld>
            <a:endParaRPr lang="en-US" altLang="en-US"/>
          </a:p>
        </p:txBody>
      </p:sp>
      <p:sp>
        <p:nvSpPr>
          <p:cNvPr id="1052674" name="Rectangle 2"/>
          <p:cNvSpPr>
            <a:spLocks noChangeArrowheads="1" noTextEdit="1"/>
          </p:cNvSpPr>
          <p:nvPr>
            <p:ph type="sldImg"/>
          </p:nvPr>
        </p:nvSpPr>
        <p:spPr>
          <a:ln/>
        </p:spPr>
      </p:sp>
      <p:sp>
        <p:nvSpPr>
          <p:cNvPr id="10526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A023A8-B483-42D0-BC00-1854E1E0B7B2}" type="slidenum">
              <a:rPr lang="en-US" altLang="en-US"/>
              <a:pPr/>
              <a:t>3</a:t>
            </a:fld>
            <a:endParaRPr lang="en-US" altLang="en-US"/>
          </a:p>
        </p:txBody>
      </p:sp>
      <p:sp>
        <p:nvSpPr>
          <p:cNvPr id="866306" name="Rectangle 2"/>
          <p:cNvSpPr>
            <a:spLocks noChangeArrowheads="1" noTextEdit="1"/>
          </p:cNvSpPr>
          <p:nvPr>
            <p:ph type="sldImg"/>
          </p:nvPr>
        </p:nvSpPr>
        <p:spPr>
          <a:ln/>
        </p:spPr>
      </p:sp>
      <p:sp>
        <p:nvSpPr>
          <p:cNvPr id="86630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921B72-A556-4720-BF03-AB4464DB4C7C}" type="slidenum">
              <a:rPr lang="en-US" altLang="en-US"/>
              <a:pPr/>
              <a:t>30</a:t>
            </a:fld>
            <a:endParaRPr lang="en-US" altLang="en-US"/>
          </a:p>
        </p:txBody>
      </p:sp>
      <p:sp>
        <p:nvSpPr>
          <p:cNvPr id="1054722" name="Rectangle 2"/>
          <p:cNvSpPr>
            <a:spLocks noChangeArrowheads="1" noTextEdit="1"/>
          </p:cNvSpPr>
          <p:nvPr>
            <p:ph type="sldImg"/>
          </p:nvPr>
        </p:nvSpPr>
        <p:spPr>
          <a:ln/>
        </p:spPr>
      </p:sp>
      <p:sp>
        <p:nvSpPr>
          <p:cNvPr id="105472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B8DDA4-8C98-407D-8DF4-8283628E1753}" type="slidenum">
              <a:rPr lang="en-US" altLang="en-US"/>
              <a:pPr/>
              <a:t>31</a:t>
            </a:fld>
            <a:endParaRPr lang="en-US" altLang="en-US"/>
          </a:p>
        </p:txBody>
      </p:sp>
      <p:sp>
        <p:nvSpPr>
          <p:cNvPr id="1058818" name="Rectangle 2"/>
          <p:cNvSpPr>
            <a:spLocks noChangeArrowheads="1" noTextEdit="1"/>
          </p:cNvSpPr>
          <p:nvPr>
            <p:ph type="sldImg"/>
          </p:nvPr>
        </p:nvSpPr>
        <p:spPr>
          <a:ln/>
        </p:spPr>
      </p:sp>
      <p:sp>
        <p:nvSpPr>
          <p:cNvPr id="10588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947AB8-3656-4121-A819-944901F22B5C}" type="slidenum">
              <a:rPr lang="en-US" altLang="en-US"/>
              <a:pPr/>
              <a:t>32</a:t>
            </a:fld>
            <a:endParaRPr lang="en-US" altLang="en-US"/>
          </a:p>
        </p:txBody>
      </p:sp>
      <p:sp>
        <p:nvSpPr>
          <p:cNvPr id="899074" name="Rectangle 2"/>
          <p:cNvSpPr>
            <a:spLocks noChangeArrowheads="1" noTextEdit="1"/>
          </p:cNvSpPr>
          <p:nvPr>
            <p:ph type="sldImg"/>
          </p:nvPr>
        </p:nvSpPr>
        <p:spPr>
          <a:ln/>
        </p:spPr>
      </p:sp>
      <p:sp>
        <p:nvSpPr>
          <p:cNvPr id="8990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E43BD-5509-41C6-BC62-DF145FB7D5D2}" type="slidenum">
              <a:rPr lang="en-US" altLang="en-US"/>
              <a:pPr/>
              <a:t>33</a:t>
            </a:fld>
            <a:endParaRPr lang="en-US" altLang="en-US"/>
          </a:p>
        </p:txBody>
      </p:sp>
      <p:sp>
        <p:nvSpPr>
          <p:cNvPr id="718850" name="Rectangle 2"/>
          <p:cNvSpPr>
            <a:spLocks noChangeArrowheads="1" noTextEdit="1"/>
          </p:cNvSpPr>
          <p:nvPr>
            <p:ph type="sldImg"/>
          </p:nvPr>
        </p:nvSpPr>
        <p:spPr>
          <a:ln/>
        </p:spPr>
      </p:sp>
      <p:sp>
        <p:nvSpPr>
          <p:cNvPr id="71885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53FCCD-2593-4D07-A87B-AA490B4ED15D}" type="slidenum">
              <a:rPr lang="en-US" altLang="en-US"/>
              <a:pPr/>
              <a:t>34</a:t>
            </a:fld>
            <a:endParaRPr lang="en-US" altLang="en-US"/>
          </a:p>
        </p:txBody>
      </p:sp>
      <p:sp>
        <p:nvSpPr>
          <p:cNvPr id="722946" name="Rectangle 2"/>
          <p:cNvSpPr>
            <a:spLocks noChangeArrowheads="1" noTextEdit="1"/>
          </p:cNvSpPr>
          <p:nvPr>
            <p:ph type="sldImg"/>
          </p:nvPr>
        </p:nvSpPr>
        <p:spPr>
          <a:ln/>
        </p:spPr>
      </p:sp>
      <p:sp>
        <p:nvSpPr>
          <p:cNvPr id="7229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91EFC7-C5F1-459C-AD6B-4760946B11B2}" type="slidenum">
              <a:rPr lang="en-US" altLang="en-US"/>
              <a:pPr/>
              <a:t>35</a:t>
            </a:fld>
            <a:endParaRPr lang="en-US" altLang="en-US"/>
          </a:p>
        </p:txBody>
      </p:sp>
      <p:sp>
        <p:nvSpPr>
          <p:cNvPr id="946178" name="Rectangle 2"/>
          <p:cNvSpPr>
            <a:spLocks noChangeArrowheads="1" noTextEdit="1"/>
          </p:cNvSpPr>
          <p:nvPr>
            <p:ph type="sldImg"/>
          </p:nvPr>
        </p:nvSpPr>
        <p:spPr>
          <a:ln/>
        </p:spPr>
      </p:sp>
      <p:sp>
        <p:nvSpPr>
          <p:cNvPr id="9461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0FB18D-9E5E-4B6B-BB61-0A19614A2283}" type="slidenum">
              <a:rPr lang="en-US" altLang="en-US"/>
              <a:pPr/>
              <a:t>36</a:t>
            </a:fld>
            <a:endParaRPr lang="en-US" altLang="en-US"/>
          </a:p>
        </p:txBody>
      </p:sp>
      <p:sp>
        <p:nvSpPr>
          <p:cNvPr id="1089538" name="Rectangle 2"/>
          <p:cNvSpPr>
            <a:spLocks noChangeArrowheads="1" noTextEdit="1"/>
          </p:cNvSpPr>
          <p:nvPr>
            <p:ph type="sldImg"/>
          </p:nvPr>
        </p:nvSpPr>
        <p:spPr>
          <a:ln/>
        </p:spPr>
      </p:sp>
      <p:sp>
        <p:nvSpPr>
          <p:cNvPr id="10895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146FE9-557C-4505-8907-A87CBE07E382}" type="slidenum">
              <a:rPr lang="en-US" altLang="en-US"/>
              <a:pPr/>
              <a:t>37</a:t>
            </a:fld>
            <a:endParaRPr lang="en-US" altLang="en-US"/>
          </a:p>
        </p:txBody>
      </p:sp>
      <p:sp>
        <p:nvSpPr>
          <p:cNvPr id="862210" name="Rectangle 2"/>
          <p:cNvSpPr>
            <a:spLocks noChangeArrowheads="1" noTextEdit="1"/>
          </p:cNvSpPr>
          <p:nvPr>
            <p:ph type="sldImg"/>
          </p:nvPr>
        </p:nvSpPr>
        <p:spPr>
          <a:ln/>
        </p:spPr>
      </p:sp>
      <p:sp>
        <p:nvSpPr>
          <p:cNvPr id="8622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81CD17-F4C8-4D08-96BE-307FCB2B3079}" type="slidenum">
              <a:rPr lang="en-US" altLang="en-US"/>
              <a:pPr/>
              <a:t>4</a:t>
            </a:fld>
            <a:endParaRPr lang="en-US" altLang="en-US"/>
          </a:p>
        </p:txBody>
      </p:sp>
      <p:sp>
        <p:nvSpPr>
          <p:cNvPr id="868354" name="Rectangle 2"/>
          <p:cNvSpPr>
            <a:spLocks noChangeArrowheads="1" noTextEdit="1"/>
          </p:cNvSpPr>
          <p:nvPr>
            <p:ph type="sldImg"/>
          </p:nvPr>
        </p:nvSpPr>
        <p:spPr>
          <a:ln/>
        </p:spPr>
      </p:sp>
      <p:sp>
        <p:nvSpPr>
          <p:cNvPr id="86835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1ADF8-CC42-48E6-A070-03BB9F0F8B73}" type="slidenum">
              <a:rPr lang="en-US" altLang="en-US"/>
              <a:pPr/>
              <a:t>5</a:t>
            </a:fld>
            <a:endParaRPr lang="en-US" altLang="en-US"/>
          </a:p>
        </p:txBody>
      </p:sp>
      <p:sp>
        <p:nvSpPr>
          <p:cNvPr id="880642" name="Rectangle 2"/>
          <p:cNvSpPr>
            <a:spLocks noChangeArrowheads="1" noTextEdit="1"/>
          </p:cNvSpPr>
          <p:nvPr>
            <p:ph type="sldImg"/>
          </p:nvPr>
        </p:nvSpPr>
        <p:spPr>
          <a:ln/>
        </p:spPr>
      </p:sp>
      <p:sp>
        <p:nvSpPr>
          <p:cNvPr id="8806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A0BB21-8550-4AA0-8C76-687F16E45295}" type="slidenum">
              <a:rPr lang="en-US" altLang="en-US"/>
              <a:pPr/>
              <a:t>6</a:t>
            </a:fld>
            <a:endParaRPr lang="en-US" altLang="en-US"/>
          </a:p>
        </p:txBody>
      </p:sp>
      <p:sp>
        <p:nvSpPr>
          <p:cNvPr id="991234" name="Rectangle 2"/>
          <p:cNvSpPr>
            <a:spLocks noChangeArrowheads="1" noTextEdit="1"/>
          </p:cNvSpPr>
          <p:nvPr>
            <p:ph type="sldImg"/>
          </p:nvPr>
        </p:nvSpPr>
        <p:spPr>
          <a:ln/>
        </p:spPr>
      </p:sp>
      <p:sp>
        <p:nvSpPr>
          <p:cNvPr id="9912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609B7-297F-44A0-BC03-DAFAA9307DCF}" type="slidenum">
              <a:rPr lang="en-US" altLang="en-US"/>
              <a:pPr/>
              <a:t>7</a:t>
            </a:fld>
            <a:endParaRPr lang="en-US" altLang="en-US"/>
          </a:p>
        </p:txBody>
      </p:sp>
      <p:sp>
        <p:nvSpPr>
          <p:cNvPr id="598018" name="Rectangle 2"/>
          <p:cNvSpPr>
            <a:spLocks noChangeArrowheads="1" noTextEdit="1"/>
          </p:cNvSpPr>
          <p:nvPr>
            <p:ph type="sldImg"/>
          </p:nvPr>
        </p:nvSpPr>
        <p:spPr>
          <a:ln/>
        </p:spPr>
      </p:sp>
      <p:sp>
        <p:nvSpPr>
          <p:cNvPr id="5980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432CE-AE5C-4EB1-855E-F5942E648112}" type="slidenum">
              <a:rPr lang="en-US" altLang="en-US"/>
              <a:pPr/>
              <a:t>8</a:t>
            </a:fld>
            <a:endParaRPr lang="en-US" altLang="en-US"/>
          </a:p>
        </p:txBody>
      </p:sp>
      <p:sp>
        <p:nvSpPr>
          <p:cNvPr id="606210" name="Rectangle 2"/>
          <p:cNvSpPr>
            <a:spLocks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F863D-B2C0-47FF-8085-3963E87E8BFF}" type="slidenum">
              <a:rPr lang="en-US" altLang="en-US"/>
              <a:pPr/>
              <a:t>9</a:t>
            </a:fld>
            <a:endParaRPr lang="en-US" altLang="en-US"/>
          </a:p>
        </p:txBody>
      </p:sp>
      <p:sp>
        <p:nvSpPr>
          <p:cNvPr id="940034" name="Rectangle 2"/>
          <p:cNvSpPr>
            <a:spLocks noChangeArrowheads="1" noTextEdit="1"/>
          </p:cNvSpPr>
          <p:nvPr>
            <p:ph type="sldImg"/>
          </p:nvPr>
        </p:nvSpPr>
        <p:spPr>
          <a:ln/>
        </p:spPr>
      </p:sp>
      <p:sp>
        <p:nvSpPr>
          <p:cNvPr id="940035"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Tree>
    <p:extLst>
      <p:ext uri="{BB962C8B-B14F-4D97-AF65-F5344CB8AC3E}">
        <p14:creationId xmlns:p14="http://schemas.microsoft.com/office/powerpoint/2010/main" val="2229736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Tree>
    <p:extLst>
      <p:ext uri="{BB962C8B-B14F-4D97-AF65-F5344CB8AC3E}">
        <p14:creationId xmlns:p14="http://schemas.microsoft.com/office/powerpoint/2010/main" val="1424433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10200"/>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85800" y="6096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Tree>
    <p:extLst>
      <p:ext uri="{BB962C8B-B14F-4D97-AF65-F5344CB8AC3E}">
        <p14:creationId xmlns:p14="http://schemas.microsoft.com/office/powerpoint/2010/main" val="139406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Tree>
    <p:extLst>
      <p:ext uri="{BB962C8B-B14F-4D97-AF65-F5344CB8AC3E}">
        <p14:creationId xmlns:p14="http://schemas.microsoft.com/office/powerpoint/2010/main" val="3471834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67630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85800" y="19050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4648200" y="19050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Tree>
    <p:extLst>
      <p:ext uri="{BB962C8B-B14F-4D97-AF65-F5344CB8AC3E}">
        <p14:creationId xmlns:p14="http://schemas.microsoft.com/office/powerpoint/2010/main" val="3237596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Tree>
    <p:extLst>
      <p:ext uri="{BB962C8B-B14F-4D97-AF65-F5344CB8AC3E}">
        <p14:creationId xmlns:p14="http://schemas.microsoft.com/office/powerpoint/2010/main" val="2774234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Tree>
    <p:extLst>
      <p:ext uri="{BB962C8B-B14F-4D97-AF65-F5344CB8AC3E}">
        <p14:creationId xmlns:p14="http://schemas.microsoft.com/office/powerpoint/2010/main" val="414307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4610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92020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39712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66">
                <a:gamma/>
                <a:shade val="46275"/>
                <a:invGamma/>
              </a:srgbClr>
            </a:gs>
            <a:gs pos="50000">
              <a:srgbClr val="000066"/>
            </a:gs>
            <a:gs pos="100000">
              <a:srgbClr val="000066">
                <a:gamma/>
                <a:shade val="46275"/>
                <a:invGamma/>
              </a:srgbClr>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05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4" name="Text Box 10"/>
          <p:cNvSpPr txBox="1">
            <a:spLocks noChangeArrowheads="1"/>
          </p:cNvSpPr>
          <p:nvPr userDrawn="1"/>
        </p:nvSpPr>
        <p:spPr bwMode="auto">
          <a:xfrm>
            <a:off x="762000" y="6172200"/>
            <a:ext cx="7315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sz="1200" b="1">
                <a:solidFill>
                  <a:srgbClr val="3333FF"/>
                </a:solidFill>
                <a:latin typeface="Arial" panose="020B0604020202020204" pitchFamily="34" charset="0"/>
              </a:rPr>
              <a:t>National Institute of Standards and Technology</a:t>
            </a:r>
            <a:endParaRPr lang="en-US" altLang="en-US" sz="1200" b="1" i="1" baseline="30000">
              <a:solidFill>
                <a:srgbClr val="3333FF"/>
              </a:solidFill>
              <a:latin typeface="Arial" panose="020B0604020202020204" pitchFamily="34" charset="0"/>
            </a:endParaRPr>
          </a:p>
        </p:txBody>
      </p:sp>
      <p:sp>
        <p:nvSpPr>
          <p:cNvPr id="1036" name="Text Box 12"/>
          <p:cNvSpPr txBox="1">
            <a:spLocks noChangeArrowheads="1"/>
          </p:cNvSpPr>
          <p:nvPr userDrawn="1"/>
        </p:nvSpPr>
        <p:spPr bwMode="auto">
          <a:xfrm>
            <a:off x="8382000" y="6400800"/>
            <a:ext cx="457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200"/>
          </a:p>
        </p:txBody>
      </p:sp>
      <p:sp>
        <p:nvSpPr>
          <p:cNvPr id="1038" name="Text Box 14"/>
          <p:cNvSpPr txBox="1">
            <a:spLocks noChangeArrowheads="1"/>
          </p:cNvSpPr>
          <p:nvPr userDrawn="1"/>
        </p:nvSpPr>
        <p:spPr bwMode="auto">
          <a:xfrm>
            <a:off x="8458200" y="6400800"/>
            <a:ext cx="381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EFAE83DC-6299-46A8-922E-C0E50F3D7753}" type="slidenum">
              <a:rPr lang="en-US" altLang="en-US" sz="1000" b="1">
                <a:latin typeface="Arial" panose="020B0604020202020204" pitchFamily="34" charset="0"/>
              </a:rPr>
              <a:pPr>
                <a:spcBef>
                  <a:spcPct val="50000"/>
                </a:spcBef>
              </a:pPr>
              <a:t>‹#›</a:t>
            </a:fld>
            <a:endParaRPr lang="en-US" altLang="en-US" sz="1000" b="1">
              <a:latin typeface="Arial" panose="020B0604020202020204" pitchFamily="34" charset="0"/>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ctrTitle"/>
          </p:nvPr>
        </p:nvSpPr>
        <p:spPr>
          <a:xfrm>
            <a:off x="685800" y="1600200"/>
            <a:ext cx="7772400" cy="1676400"/>
          </a:xfrm>
        </p:spPr>
        <p:txBody>
          <a:bodyPr anchor="ctr"/>
          <a:lstStyle/>
          <a:p>
            <a:r>
              <a:rPr lang="en-US" altLang="en-US" sz="3600" b="1">
                <a:latin typeface="Arial Narrow" panose="020B0606020202030204" pitchFamily="34" charset="0"/>
                <a:cs typeface="Arial" panose="020B0604020202020204" pitchFamily="34" charset="0"/>
              </a:rPr>
              <a:t>The Federal Information Security Management Act</a:t>
            </a:r>
            <a:br>
              <a:rPr lang="en-US" altLang="en-US" sz="3200" b="1">
                <a:latin typeface="Arial" panose="020B0604020202020204" pitchFamily="34" charset="0"/>
                <a:cs typeface="Arial" panose="020B0604020202020204" pitchFamily="34" charset="0"/>
              </a:rPr>
            </a:br>
            <a:r>
              <a:rPr lang="en-US" altLang="en-US" sz="2400" b="1" i="1">
                <a:latin typeface="Arial Narrow" panose="020B0606020202030204" pitchFamily="34" charset="0"/>
                <a:cs typeface="Arial" panose="020B0604020202020204" pitchFamily="34" charset="0"/>
              </a:rPr>
              <a:t>Reinforcing the Requirements for Security Awareness Training</a:t>
            </a:r>
            <a:r>
              <a:rPr lang="en-US" altLang="en-US" sz="3600" b="1">
                <a:latin typeface="Arial Narrow" panose="020B0606020202030204" pitchFamily="34" charset="0"/>
                <a:cs typeface="Arial" panose="020B0604020202020204" pitchFamily="34" charset="0"/>
              </a:rPr>
              <a:t> </a:t>
            </a:r>
          </a:p>
        </p:txBody>
      </p:sp>
      <p:sp>
        <p:nvSpPr>
          <p:cNvPr id="400387" name="Rectangle 3"/>
          <p:cNvSpPr>
            <a:spLocks noGrp="1" noChangeArrowheads="1"/>
          </p:cNvSpPr>
          <p:nvPr>
            <p:ph type="subTitle" idx="1"/>
          </p:nvPr>
        </p:nvSpPr>
        <p:spPr>
          <a:xfrm>
            <a:off x="762000" y="4038600"/>
            <a:ext cx="7620000" cy="1447800"/>
          </a:xfrm>
        </p:spPr>
        <p:txBody>
          <a:bodyPr/>
          <a:lstStyle/>
          <a:p>
            <a:pPr>
              <a:lnSpc>
                <a:spcPct val="90000"/>
              </a:lnSpc>
              <a:spcAft>
                <a:spcPct val="20000"/>
              </a:spcAft>
            </a:pPr>
            <a:r>
              <a:rPr lang="en-US" altLang="en-US" i="1">
                <a:latin typeface="Arial" panose="020B0604020202020204" pitchFamily="34" charset="0"/>
                <a:cs typeface="Arial" panose="020B0604020202020204" pitchFamily="34" charset="0"/>
              </a:rPr>
              <a:t>Dr. Ron Ross</a:t>
            </a:r>
          </a:p>
          <a:p>
            <a:pPr>
              <a:lnSpc>
                <a:spcPct val="90000"/>
              </a:lnSpc>
              <a:spcAft>
                <a:spcPct val="20000"/>
              </a:spcAft>
            </a:pPr>
            <a:r>
              <a:rPr lang="en-US" altLang="en-US" sz="1800" i="1">
                <a:latin typeface="Arial" panose="020B0604020202020204" pitchFamily="34" charset="0"/>
                <a:cs typeface="Arial" panose="020B0604020202020204" pitchFamily="34" charset="0"/>
              </a:rPr>
              <a:t>Computer Security Division</a:t>
            </a:r>
          </a:p>
          <a:p>
            <a:pPr>
              <a:lnSpc>
                <a:spcPct val="90000"/>
              </a:lnSpc>
              <a:spcBef>
                <a:spcPct val="0"/>
              </a:spcBef>
              <a:spcAft>
                <a:spcPct val="20000"/>
              </a:spcAft>
            </a:pPr>
            <a:r>
              <a:rPr lang="en-US" altLang="en-US" sz="1800" i="1">
                <a:latin typeface="Arial" panose="020B0604020202020204" pitchFamily="34" charset="0"/>
                <a:cs typeface="Arial" panose="020B0604020202020204" pitchFamily="34" charset="0"/>
              </a:rPr>
              <a:t>Information Technology Laboratory</a:t>
            </a:r>
          </a:p>
          <a:p>
            <a:endParaRPr lang="en-US" altLang="en-US" sz="1800">
              <a:solidFill>
                <a:srgbClr val="5F5F5F"/>
              </a:solidFill>
              <a:effectLst>
                <a:outerShdw blurRad="38100" dist="38100" dir="2700000" algn="tl">
                  <a:srgbClr val="000000"/>
                </a:outerShdw>
              </a:effectLst>
              <a:latin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06" name="Rectangle 2"/>
          <p:cNvSpPr>
            <a:spLocks noGrp="1" noChangeArrowheads="1"/>
          </p:cNvSpPr>
          <p:nvPr>
            <p:ph type="title"/>
          </p:nvPr>
        </p:nvSpPr>
        <p:spPr>
          <a:xfrm>
            <a:off x="685800" y="457200"/>
            <a:ext cx="7772400" cy="1143000"/>
          </a:xfrm>
        </p:spPr>
        <p:txBody>
          <a:bodyPr/>
          <a:lstStyle/>
          <a:p>
            <a:r>
              <a:rPr lang="en-US" altLang="en-US"/>
              <a:t>Significant Benefits</a:t>
            </a:r>
          </a:p>
        </p:txBody>
      </p:sp>
      <p:sp>
        <p:nvSpPr>
          <p:cNvPr id="943107" name="Rectangle 3"/>
          <p:cNvSpPr>
            <a:spLocks noGrp="1" noChangeArrowheads="1"/>
          </p:cNvSpPr>
          <p:nvPr>
            <p:ph type="body" idx="1"/>
          </p:nvPr>
        </p:nvSpPr>
        <p:spPr>
          <a:xfrm>
            <a:off x="685800" y="1600200"/>
            <a:ext cx="7772400" cy="4495800"/>
          </a:xfrm>
        </p:spPr>
        <p:txBody>
          <a:bodyPr/>
          <a:lstStyle/>
          <a:p>
            <a:pPr>
              <a:lnSpc>
                <a:spcPct val="90000"/>
              </a:lnSpc>
              <a:spcBef>
                <a:spcPct val="0"/>
              </a:spcBef>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More consistent and comparable specifications of security controls for information systems</a:t>
            </a:r>
          </a:p>
          <a:p>
            <a:pPr>
              <a:lnSpc>
                <a:spcPct val="90000"/>
              </a:lnSpc>
              <a:spcBef>
                <a:spcPct val="0"/>
              </a:spcBef>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More consistent, comparable, and repeatable system-level assessments of information systems</a:t>
            </a:r>
          </a:p>
          <a:p>
            <a:pPr>
              <a:lnSpc>
                <a:spcPct val="90000"/>
              </a:lnSpc>
              <a:spcBef>
                <a:spcPct val="0"/>
              </a:spcBef>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More complete and reliable security-related information for authorizing officials</a:t>
            </a:r>
          </a:p>
          <a:p>
            <a:pPr>
              <a:lnSpc>
                <a:spcPct val="90000"/>
              </a:lnSpc>
              <a:spcBef>
                <a:spcPct val="0"/>
              </a:spcBef>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A better understanding of complex information systems and associated risks and vulnerabilities</a:t>
            </a:r>
          </a:p>
          <a:p>
            <a:pPr>
              <a:lnSpc>
                <a:spcPct val="90000"/>
              </a:lnSpc>
              <a:spcBef>
                <a:spcPct val="0"/>
              </a:spcBef>
              <a:buClr>
                <a:srgbClr val="3366CC"/>
              </a:buClr>
              <a:buFont typeface="Wingdings" panose="05000000000000000000" pitchFamily="2" charset="2"/>
              <a:buChar char="§"/>
            </a:pPr>
            <a:r>
              <a:rPr lang="en-US" altLang="en-US" sz="2800">
                <a:cs typeface="Times New Roman" panose="02020603050405020304" pitchFamily="18" charset="0"/>
              </a:rPr>
              <a:t>Greater availability of competent security certification services</a:t>
            </a:r>
            <a:endParaRPr lang="en-US" alt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title"/>
          </p:nvPr>
        </p:nvSpPr>
        <p:spPr>
          <a:xfrm>
            <a:off x="685800" y="381000"/>
            <a:ext cx="7772400" cy="914400"/>
          </a:xfrm>
        </p:spPr>
        <p:txBody>
          <a:bodyPr/>
          <a:lstStyle/>
          <a:p>
            <a:r>
              <a:rPr lang="en-US" altLang="en-US"/>
              <a:t>The Framework</a:t>
            </a:r>
            <a:endParaRPr lang="en-US" altLang="en-US" sz="2000" b="1" i="1"/>
          </a:p>
        </p:txBody>
      </p:sp>
      <p:grpSp>
        <p:nvGrpSpPr>
          <p:cNvPr id="996398" name="Group 46"/>
          <p:cNvGrpSpPr>
            <a:grpSpLocks/>
          </p:cNvGrpSpPr>
          <p:nvPr/>
        </p:nvGrpSpPr>
        <p:grpSpPr bwMode="auto">
          <a:xfrm>
            <a:off x="152400" y="1219200"/>
            <a:ext cx="8763000" cy="4808538"/>
            <a:chOff x="96" y="768"/>
            <a:chExt cx="5520" cy="3029"/>
          </a:xfrm>
        </p:grpSpPr>
        <p:sp>
          <p:nvSpPr>
            <p:cNvPr id="996357" name="Text Box 5"/>
            <p:cNvSpPr txBox="1">
              <a:spLocks noChangeArrowheads="1"/>
            </p:cNvSpPr>
            <p:nvPr/>
          </p:nvSpPr>
          <p:spPr bwMode="auto">
            <a:xfrm>
              <a:off x="2304" y="1728"/>
              <a:ext cx="1440" cy="614"/>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altLang="en-US" sz="800" b="1">
                <a:solidFill>
                  <a:srgbClr val="000000"/>
                </a:solidFill>
                <a:latin typeface="Arial" panose="020B0604020202020204" pitchFamily="34" charset="0"/>
              </a:endParaRPr>
            </a:p>
            <a:p>
              <a:pPr algn="ctr"/>
              <a:r>
                <a:rPr lang="en-US" altLang="en-US" sz="1400" b="1">
                  <a:solidFill>
                    <a:srgbClr val="000000"/>
                  </a:solidFill>
                  <a:latin typeface="Arial" panose="020B0604020202020204" pitchFamily="34" charset="0"/>
                </a:rPr>
                <a:t>AGENCY INFORMATION</a:t>
              </a:r>
            </a:p>
            <a:p>
              <a:pPr algn="ctr"/>
              <a:r>
                <a:rPr lang="en-US" altLang="en-US" sz="1400" b="1">
                  <a:solidFill>
                    <a:srgbClr val="000000"/>
                  </a:solidFill>
                  <a:latin typeface="Arial" panose="020B0604020202020204" pitchFamily="34" charset="0"/>
                </a:rPr>
                <a:t>AND INFORMATION SYSTEMS</a:t>
              </a:r>
            </a:p>
            <a:p>
              <a:pPr algn="ctr"/>
              <a:endParaRPr lang="en-US" altLang="en-US" sz="800" b="1">
                <a:solidFill>
                  <a:srgbClr val="000000"/>
                </a:solidFill>
                <a:latin typeface="Arial" panose="020B0604020202020204" pitchFamily="34" charset="0"/>
              </a:endParaRPr>
            </a:p>
          </p:txBody>
        </p:sp>
        <p:grpSp>
          <p:nvGrpSpPr>
            <p:cNvPr id="996397" name="Group 45"/>
            <p:cNvGrpSpPr>
              <a:grpSpLocks/>
            </p:cNvGrpSpPr>
            <p:nvPr/>
          </p:nvGrpSpPr>
          <p:grpSpPr bwMode="auto">
            <a:xfrm>
              <a:off x="96" y="768"/>
              <a:ext cx="5520" cy="3029"/>
              <a:chOff x="96" y="768"/>
              <a:chExt cx="5520" cy="3029"/>
            </a:xfrm>
          </p:grpSpPr>
          <p:pic>
            <p:nvPicPr>
              <p:cNvPr id="996358" name="Picture 6"/>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2688" y="1200"/>
                <a:ext cx="536" cy="461"/>
              </a:xfrm>
              <a:prstGeom prst="rect">
                <a:avLst/>
              </a:prstGeom>
              <a:noFill/>
              <a:extLst>
                <a:ext uri="{909E8E84-426E-40DD-AFC4-6F175D3DCCD1}">
                  <a14:hiddenFill xmlns:a14="http://schemas.microsoft.com/office/drawing/2010/main">
                    <a:solidFill>
                      <a:srgbClr val="FFFFFF"/>
                    </a:solidFill>
                  </a14:hiddenFill>
                </a:ext>
              </a:extLst>
            </p:spPr>
          </p:pic>
          <p:sp>
            <p:nvSpPr>
              <p:cNvPr id="996355" name="Text Box 3"/>
              <p:cNvSpPr txBox="1">
                <a:spLocks noChangeArrowheads="1"/>
              </p:cNvSpPr>
              <p:nvPr/>
            </p:nvSpPr>
            <p:spPr bwMode="auto">
              <a:xfrm>
                <a:off x="1920" y="864"/>
                <a:ext cx="18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buClr>
                    <a:schemeClr val="accent1"/>
                  </a:buClr>
                  <a:buFont typeface="Wingdings" panose="05000000000000000000" pitchFamily="2" charset="2"/>
                  <a:buNone/>
                </a:pPr>
                <a:r>
                  <a:rPr lang="en-US" altLang="en-US" sz="1600">
                    <a:solidFill>
                      <a:schemeClr val="tx2"/>
                    </a:solidFill>
                    <a:latin typeface="Arial" panose="020B0604020202020204" pitchFamily="34" charset="0"/>
                  </a:rPr>
                  <a:t> </a:t>
                </a:r>
                <a:r>
                  <a:rPr lang="en-US" altLang="en-US" sz="1600" b="1" i="1"/>
                  <a:t>Information Security Program</a:t>
                </a:r>
              </a:p>
            </p:txBody>
          </p:sp>
          <p:grpSp>
            <p:nvGrpSpPr>
              <p:cNvPr id="996359" name="Group 7"/>
              <p:cNvGrpSpPr>
                <a:grpSpLocks/>
              </p:cNvGrpSpPr>
              <p:nvPr/>
            </p:nvGrpSpPr>
            <p:grpSpPr bwMode="auto">
              <a:xfrm>
                <a:off x="3490" y="816"/>
                <a:ext cx="2126" cy="1253"/>
                <a:chOff x="3394" y="864"/>
                <a:chExt cx="2126" cy="1253"/>
              </a:xfrm>
            </p:grpSpPr>
            <p:grpSp>
              <p:nvGrpSpPr>
                <p:cNvPr id="996360" name="Group 8"/>
                <p:cNvGrpSpPr>
                  <a:grpSpLocks/>
                </p:cNvGrpSpPr>
                <p:nvPr/>
              </p:nvGrpSpPr>
              <p:grpSpPr bwMode="auto">
                <a:xfrm>
                  <a:off x="3394" y="1104"/>
                  <a:ext cx="2126" cy="1013"/>
                  <a:chOff x="3394" y="1104"/>
                  <a:chExt cx="2126" cy="1013"/>
                </a:xfrm>
              </p:grpSpPr>
              <p:sp>
                <p:nvSpPr>
                  <p:cNvPr id="996361" name="Text Box 9"/>
                  <p:cNvSpPr txBox="1">
                    <a:spLocks noChangeArrowheads="1"/>
                  </p:cNvSpPr>
                  <p:nvPr/>
                </p:nvSpPr>
                <p:spPr bwMode="auto">
                  <a:xfrm>
                    <a:off x="3648" y="1584"/>
                    <a:ext cx="1872" cy="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sz="1100">
                        <a:latin typeface="Arial" panose="020B0604020202020204" pitchFamily="34" charset="0"/>
                        <a:cs typeface="Arial" panose="020B0604020202020204" pitchFamily="34" charset="0"/>
                      </a:rPr>
                      <a:t>Defines categories of information and information systems according to levels</a:t>
                    </a:r>
                  </a:p>
                  <a:p>
                    <a:pPr algn="ctr">
                      <a:lnSpc>
                        <a:spcPct val="90000"/>
                      </a:lnSpc>
                    </a:pPr>
                    <a:r>
                      <a:rPr lang="en-US" altLang="en-US" sz="1100">
                        <a:latin typeface="Arial" panose="020B0604020202020204" pitchFamily="34" charset="0"/>
                        <a:cs typeface="Arial" panose="020B0604020202020204" pitchFamily="34" charset="0"/>
                      </a:rPr>
                      <a:t>of impact for confidentiality, integrity, and availability; maps information types to security categories.</a:t>
                    </a:r>
                    <a:endParaRPr lang="en-US" altLang="en-US" sz="1100">
                      <a:latin typeface="Arial" panose="020B0604020202020204" pitchFamily="34" charset="0"/>
                    </a:endParaRPr>
                  </a:p>
                </p:txBody>
              </p:sp>
              <p:sp>
                <p:nvSpPr>
                  <p:cNvPr id="996362" name="Line 10"/>
                  <p:cNvSpPr>
                    <a:spLocks noChangeShapeType="1"/>
                  </p:cNvSpPr>
                  <p:nvPr/>
                </p:nvSpPr>
                <p:spPr bwMode="auto">
                  <a:xfrm rot="5400000">
                    <a:off x="3552" y="1344"/>
                    <a:ext cx="0" cy="316"/>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6363" name="Text Box 11"/>
                  <p:cNvSpPr txBox="1">
                    <a:spLocks noChangeArrowheads="1"/>
                  </p:cNvSpPr>
                  <p:nvPr/>
                </p:nvSpPr>
                <p:spPr bwMode="auto">
                  <a:xfrm>
                    <a:off x="3792" y="1104"/>
                    <a:ext cx="1488" cy="460"/>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100000"/>
                      </a:spcBef>
                      <a:spcAft>
                        <a:spcPct val="100000"/>
                      </a:spcAft>
                    </a:pPr>
                    <a:r>
                      <a:rPr lang="en-US" altLang="en-US" sz="1400" b="1">
                        <a:solidFill>
                          <a:srgbClr val="000000"/>
                        </a:solidFill>
                        <a:latin typeface="Arial" panose="020B0604020202020204" pitchFamily="34" charset="0"/>
                      </a:rPr>
                      <a:t>Categorization of Information and Information System</a:t>
                    </a:r>
                    <a:endParaRPr lang="en-US" altLang="en-US" sz="800" b="1">
                      <a:solidFill>
                        <a:srgbClr val="000000"/>
                      </a:solidFill>
                      <a:latin typeface="Arial" panose="020B0604020202020204" pitchFamily="34" charset="0"/>
                    </a:endParaRPr>
                  </a:p>
                </p:txBody>
              </p:sp>
            </p:grpSp>
            <p:sp>
              <p:nvSpPr>
                <p:cNvPr id="996364" name="Text Box 12"/>
                <p:cNvSpPr txBox="1">
                  <a:spLocks noChangeArrowheads="1"/>
                </p:cNvSpPr>
                <p:nvPr/>
              </p:nvSpPr>
              <p:spPr bwMode="auto">
                <a:xfrm>
                  <a:off x="3888" y="864"/>
                  <a:ext cx="1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buClr>
                      <a:schemeClr val="accent1"/>
                    </a:buClr>
                    <a:buFont typeface="Wingdings" panose="05000000000000000000" pitchFamily="2" charset="2"/>
                    <a:buNone/>
                  </a:pPr>
                  <a:r>
                    <a:rPr lang="en-US" altLang="en-US" sz="1600">
                      <a:solidFill>
                        <a:schemeClr val="tx2"/>
                      </a:solidFill>
                      <a:latin typeface="Arial" panose="020B0604020202020204" pitchFamily="34" charset="0"/>
                    </a:rPr>
                    <a:t> </a:t>
                  </a:r>
                  <a:r>
                    <a:rPr lang="en-US" altLang="en-US" sz="1000" b="1">
                      <a:solidFill>
                        <a:schemeClr val="tx2"/>
                      </a:solidFill>
                      <a:latin typeface="Arial" panose="020B0604020202020204" pitchFamily="34" charset="0"/>
                    </a:rPr>
                    <a:t>FIPS 199       SP 800-60</a:t>
                  </a:r>
                </a:p>
              </p:txBody>
            </p:sp>
          </p:grpSp>
          <p:grpSp>
            <p:nvGrpSpPr>
              <p:cNvPr id="996365" name="Group 13"/>
              <p:cNvGrpSpPr>
                <a:grpSpLocks/>
              </p:cNvGrpSpPr>
              <p:nvPr/>
            </p:nvGrpSpPr>
            <p:grpSpPr bwMode="auto">
              <a:xfrm>
                <a:off x="192" y="1776"/>
                <a:ext cx="2064" cy="823"/>
                <a:chOff x="96" y="1824"/>
                <a:chExt cx="2064" cy="823"/>
              </a:xfrm>
            </p:grpSpPr>
            <p:grpSp>
              <p:nvGrpSpPr>
                <p:cNvPr id="996366" name="Group 14"/>
                <p:cNvGrpSpPr>
                  <a:grpSpLocks/>
                </p:cNvGrpSpPr>
                <p:nvPr/>
              </p:nvGrpSpPr>
              <p:grpSpPr bwMode="auto">
                <a:xfrm>
                  <a:off x="96" y="2064"/>
                  <a:ext cx="2064" cy="583"/>
                  <a:chOff x="96" y="2064"/>
                  <a:chExt cx="2064" cy="583"/>
                </a:xfrm>
              </p:grpSpPr>
              <p:sp>
                <p:nvSpPr>
                  <p:cNvPr id="996367" name="Text Box 15"/>
                  <p:cNvSpPr txBox="1">
                    <a:spLocks noChangeArrowheads="1"/>
                  </p:cNvSpPr>
                  <p:nvPr/>
                </p:nvSpPr>
                <p:spPr bwMode="auto">
                  <a:xfrm>
                    <a:off x="96" y="2304"/>
                    <a:ext cx="2064"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sz="1100">
                        <a:latin typeface="Arial" panose="020B0604020202020204" pitchFamily="34" charset="0"/>
                        <a:cs typeface="Arial" panose="020B0604020202020204" pitchFamily="34" charset="0"/>
                      </a:rPr>
                      <a:t>Documents the security</a:t>
                    </a:r>
                    <a:r>
                      <a:rPr lang="en-US" altLang="en-US" sz="1100">
                        <a:latin typeface="Arial" panose="020B0604020202020204" pitchFamily="34" charset="0"/>
                        <a:cs typeface="Times New Roman" panose="02020603050405020304" pitchFamily="18" charset="0"/>
                      </a:rPr>
                      <a:t> </a:t>
                    </a:r>
                    <a:r>
                      <a:rPr lang="en-US" altLang="en-US" sz="1100">
                        <a:latin typeface="Arial" panose="020B0604020202020204" pitchFamily="34" charset="0"/>
                        <a:cs typeface="Arial" panose="020B0604020202020204" pitchFamily="34" charset="0"/>
                      </a:rPr>
                      <a:t>requirements and security</a:t>
                    </a:r>
                    <a:r>
                      <a:rPr lang="en-US" altLang="en-US" sz="1100">
                        <a:latin typeface="Arial" panose="020B0604020202020204" pitchFamily="34" charset="0"/>
                        <a:cs typeface="Times New Roman" panose="02020603050405020304" pitchFamily="18" charset="0"/>
                      </a:rPr>
                      <a:t> controls planned or in place for the protection of information and information systems</a:t>
                    </a:r>
                    <a:r>
                      <a:rPr lang="en-US" altLang="en-US" sz="1100">
                        <a:latin typeface="Arial" panose="020B0604020202020204" pitchFamily="34" charset="0"/>
                      </a:rPr>
                      <a:t>.</a:t>
                    </a:r>
                  </a:p>
                </p:txBody>
              </p:sp>
              <p:sp>
                <p:nvSpPr>
                  <p:cNvPr id="996368" name="Line 16"/>
                  <p:cNvSpPr>
                    <a:spLocks noChangeShapeType="1"/>
                  </p:cNvSpPr>
                  <p:nvPr/>
                </p:nvSpPr>
                <p:spPr bwMode="auto">
                  <a:xfrm rot="16200000">
                    <a:off x="1934" y="2002"/>
                    <a:ext cx="0" cy="316"/>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6369" name="Text Box 17"/>
                  <p:cNvSpPr txBox="1">
                    <a:spLocks noChangeArrowheads="1"/>
                  </p:cNvSpPr>
                  <p:nvPr/>
                </p:nvSpPr>
                <p:spPr bwMode="auto">
                  <a:xfrm>
                    <a:off x="528" y="2064"/>
                    <a:ext cx="1200" cy="192"/>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100000"/>
                      </a:spcBef>
                      <a:spcAft>
                        <a:spcPct val="100000"/>
                      </a:spcAft>
                    </a:pPr>
                    <a:r>
                      <a:rPr lang="en-US" altLang="en-US" sz="1400" b="1">
                        <a:solidFill>
                          <a:srgbClr val="000000"/>
                        </a:solidFill>
                        <a:latin typeface="Arial" panose="020B0604020202020204" pitchFamily="34" charset="0"/>
                      </a:rPr>
                      <a:t>Security Planning</a:t>
                    </a:r>
                    <a:endParaRPr lang="en-US" altLang="en-US" sz="800" b="1">
                      <a:solidFill>
                        <a:srgbClr val="000000"/>
                      </a:solidFill>
                      <a:latin typeface="Arial" panose="020B0604020202020204" pitchFamily="34" charset="0"/>
                    </a:endParaRPr>
                  </a:p>
                </p:txBody>
              </p:sp>
            </p:grpSp>
            <p:sp>
              <p:nvSpPr>
                <p:cNvPr id="996370" name="Text Box 18"/>
                <p:cNvSpPr txBox="1">
                  <a:spLocks noChangeArrowheads="1"/>
                </p:cNvSpPr>
                <p:nvPr/>
              </p:nvSpPr>
              <p:spPr bwMode="auto">
                <a:xfrm>
                  <a:off x="480" y="1824"/>
                  <a:ext cx="1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buClr>
                      <a:schemeClr val="accent1"/>
                    </a:buClr>
                    <a:buFont typeface="Wingdings" panose="05000000000000000000" pitchFamily="2" charset="2"/>
                    <a:buNone/>
                  </a:pPr>
                  <a:r>
                    <a:rPr lang="en-US" altLang="en-US" sz="1600">
                      <a:solidFill>
                        <a:schemeClr val="tx2"/>
                      </a:solidFill>
                      <a:latin typeface="Arial" panose="020B0604020202020204" pitchFamily="34" charset="0"/>
                    </a:rPr>
                    <a:t> </a:t>
                  </a:r>
                  <a:r>
                    <a:rPr lang="en-US" altLang="en-US" sz="1000" b="1">
                      <a:solidFill>
                        <a:schemeClr val="tx2"/>
                      </a:solidFill>
                      <a:latin typeface="Arial" panose="020B0604020202020204" pitchFamily="34" charset="0"/>
                    </a:rPr>
                    <a:t>SP 800-18</a:t>
                  </a:r>
                </a:p>
              </p:txBody>
            </p:sp>
          </p:grpSp>
          <p:grpSp>
            <p:nvGrpSpPr>
              <p:cNvPr id="996371" name="Group 19"/>
              <p:cNvGrpSpPr>
                <a:grpSpLocks/>
              </p:cNvGrpSpPr>
              <p:nvPr/>
            </p:nvGrpSpPr>
            <p:grpSpPr bwMode="auto">
              <a:xfrm>
                <a:off x="96" y="768"/>
                <a:ext cx="2428" cy="1013"/>
                <a:chOff x="0" y="816"/>
                <a:chExt cx="2428" cy="1013"/>
              </a:xfrm>
            </p:grpSpPr>
            <p:grpSp>
              <p:nvGrpSpPr>
                <p:cNvPr id="996372" name="Group 20"/>
                <p:cNvGrpSpPr>
                  <a:grpSpLocks/>
                </p:cNvGrpSpPr>
                <p:nvPr/>
              </p:nvGrpSpPr>
              <p:grpSpPr bwMode="auto">
                <a:xfrm>
                  <a:off x="0" y="1056"/>
                  <a:ext cx="2428" cy="773"/>
                  <a:chOff x="0" y="1056"/>
                  <a:chExt cx="2428" cy="773"/>
                </a:xfrm>
              </p:grpSpPr>
              <p:sp>
                <p:nvSpPr>
                  <p:cNvPr id="996373" name="Text Box 21"/>
                  <p:cNvSpPr txBox="1">
                    <a:spLocks noChangeArrowheads="1"/>
                  </p:cNvSpPr>
                  <p:nvPr/>
                </p:nvSpPr>
                <p:spPr bwMode="auto">
                  <a:xfrm>
                    <a:off x="0" y="1296"/>
                    <a:ext cx="2208" cy="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sz="1100">
                        <a:latin typeface="Arial" panose="020B0604020202020204" pitchFamily="34" charset="0"/>
                        <a:cs typeface="Arial" panose="020B0604020202020204" pitchFamily="34" charset="0"/>
                      </a:rPr>
                      <a:t>Analyzes the threats to and vulnerabilities in information systems and the potential impact or magnitude of harm that the loss of confidentiality, integrity, or availability would have on an agency’s operations and assets.</a:t>
                    </a:r>
                    <a:endParaRPr lang="en-US" altLang="en-US" sz="1100">
                      <a:latin typeface="Arial" panose="020B0604020202020204" pitchFamily="34" charset="0"/>
                    </a:endParaRPr>
                  </a:p>
                </p:txBody>
              </p:sp>
              <p:sp>
                <p:nvSpPr>
                  <p:cNvPr id="996374" name="Line 22"/>
                  <p:cNvSpPr>
                    <a:spLocks noChangeShapeType="1"/>
                  </p:cNvSpPr>
                  <p:nvPr/>
                </p:nvSpPr>
                <p:spPr bwMode="auto">
                  <a:xfrm rot="16200000">
                    <a:off x="2270" y="1330"/>
                    <a:ext cx="0" cy="316"/>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6375" name="Text Box 23"/>
                  <p:cNvSpPr txBox="1">
                    <a:spLocks noChangeArrowheads="1"/>
                  </p:cNvSpPr>
                  <p:nvPr/>
                </p:nvSpPr>
                <p:spPr bwMode="auto">
                  <a:xfrm>
                    <a:off x="528" y="1056"/>
                    <a:ext cx="1200" cy="192"/>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100000"/>
                      </a:spcBef>
                      <a:spcAft>
                        <a:spcPct val="100000"/>
                      </a:spcAft>
                    </a:pPr>
                    <a:r>
                      <a:rPr lang="en-US" altLang="en-US" sz="1400" b="1">
                        <a:solidFill>
                          <a:srgbClr val="000000"/>
                        </a:solidFill>
                        <a:latin typeface="Arial" panose="020B0604020202020204" pitchFamily="34" charset="0"/>
                      </a:rPr>
                      <a:t>Risk Assessment</a:t>
                    </a:r>
                    <a:endParaRPr lang="en-US" altLang="en-US" sz="1300" b="1">
                      <a:solidFill>
                        <a:srgbClr val="000000"/>
                      </a:solidFill>
                      <a:latin typeface="Arial" panose="020B0604020202020204" pitchFamily="34" charset="0"/>
                    </a:endParaRPr>
                  </a:p>
                </p:txBody>
              </p:sp>
            </p:grpSp>
            <p:sp>
              <p:nvSpPr>
                <p:cNvPr id="996376" name="Text Box 24"/>
                <p:cNvSpPr txBox="1">
                  <a:spLocks noChangeArrowheads="1"/>
                </p:cNvSpPr>
                <p:nvPr/>
              </p:nvSpPr>
              <p:spPr bwMode="auto">
                <a:xfrm>
                  <a:off x="480" y="816"/>
                  <a:ext cx="1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buClr>
                      <a:schemeClr val="accent1"/>
                    </a:buClr>
                    <a:buFont typeface="Wingdings" panose="05000000000000000000" pitchFamily="2" charset="2"/>
                    <a:buNone/>
                  </a:pPr>
                  <a:r>
                    <a:rPr lang="en-US" altLang="en-US" sz="1600">
                      <a:solidFill>
                        <a:schemeClr val="tx2"/>
                      </a:solidFill>
                      <a:latin typeface="Arial" panose="020B0604020202020204" pitchFamily="34" charset="0"/>
                    </a:rPr>
                    <a:t> </a:t>
                  </a:r>
                  <a:r>
                    <a:rPr lang="en-US" altLang="en-US" sz="1000" b="1">
                      <a:solidFill>
                        <a:schemeClr val="tx2"/>
                      </a:solidFill>
                      <a:latin typeface="Arial" panose="020B0604020202020204" pitchFamily="34" charset="0"/>
                    </a:rPr>
                    <a:t>SP 800-30</a:t>
                  </a:r>
                </a:p>
              </p:txBody>
            </p:sp>
          </p:grpSp>
          <p:grpSp>
            <p:nvGrpSpPr>
              <p:cNvPr id="996396" name="Group 44"/>
              <p:cNvGrpSpPr>
                <a:grpSpLocks/>
              </p:cNvGrpSpPr>
              <p:nvPr/>
            </p:nvGrpSpPr>
            <p:grpSpPr bwMode="auto">
              <a:xfrm>
                <a:off x="3792" y="2064"/>
                <a:ext cx="1728" cy="1253"/>
                <a:chOff x="3792" y="2064"/>
                <a:chExt cx="1728" cy="1253"/>
              </a:xfrm>
            </p:grpSpPr>
            <p:sp>
              <p:nvSpPr>
                <p:cNvPr id="996378" name="Text Box 26"/>
                <p:cNvSpPr txBox="1">
                  <a:spLocks noChangeArrowheads="1"/>
                </p:cNvSpPr>
                <p:nvPr/>
              </p:nvSpPr>
              <p:spPr bwMode="auto">
                <a:xfrm>
                  <a:off x="4128" y="2064"/>
                  <a:ext cx="127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20000"/>
                    </a:spcBef>
                    <a:buClr>
                      <a:schemeClr val="accent1"/>
                    </a:buClr>
                    <a:buFont typeface="Wingdings" panose="05000000000000000000" pitchFamily="2" charset="2"/>
                    <a:buNone/>
                  </a:pPr>
                  <a:r>
                    <a:rPr lang="en-US" altLang="en-US" sz="1600">
                      <a:solidFill>
                        <a:schemeClr val="tx2"/>
                      </a:solidFill>
                      <a:latin typeface="Arial" panose="020B0604020202020204" pitchFamily="34" charset="0"/>
                    </a:rPr>
                    <a:t> </a:t>
                  </a:r>
                  <a:r>
                    <a:rPr lang="en-US" altLang="en-US" sz="1000" b="1">
                      <a:solidFill>
                        <a:schemeClr val="tx2"/>
                      </a:solidFill>
                      <a:latin typeface="Arial" panose="020B0604020202020204" pitchFamily="34" charset="0"/>
                    </a:rPr>
                    <a:t>SP 800-37</a:t>
                  </a:r>
                </a:p>
              </p:txBody>
            </p:sp>
            <p:sp>
              <p:nvSpPr>
                <p:cNvPr id="996379" name="Line 27"/>
                <p:cNvSpPr>
                  <a:spLocks noChangeShapeType="1"/>
                </p:cNvSpPr>
                <p:nvPr/>
              </p:nvSpPr>
              <p:spPr bwMode="auto">
                <a:xfrm rot="16200000">
                  <a:off x="3950" y="2194"/>
                  <a:ext cx="0" cy="316"/>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6380" name="Text Box 28"/>
                <p:cNvSpPr txBox="1">
                  <a:spLocks noChangeArrowheads="1"/>
                </p:cNvSpPr>
                <p:nvPr/>
              </p:nvSpPr>
              <p:spPr bwMode="auto">
                <a:xfrm>
                  <a:off x="4176" y="2304"/>
                  <a:ext cx="1200" cy="441"/>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100000"/>
                    </a:spcBef>
                    <a:spcAft>
                      <a:spcPct val="100000"/>
                    </a:spcAft>
                  </a:pPr>
                  <a:r>
                    <a:rPr lang="en-US" altLang="en-US" sz="1400" b="1">
                      <a:solidFill>
                        <a:srgbClr val="000000"/>
                      </a:solidFill>
                      <a:latin typeface="Arial" panose="020B0604020202020204" pitchFamily="34" charset="0"/>
                    </a:rPr>
                    <a:t>Security Authorization </a:t>
                  </a:r>
                  <a:r>
                    <a:rPr lang="en-US" altLang="en-US" sz="1200" b="1">
                      <a:solidFill>
                        <a:srgbClr val="000000"/>
                      </a:solidFill>
                      <a:latin typeface="Arial" panose="020B0604020202020204" pitchFamily="34" charset="0"/>
                    </a:rPr>
                    <a:t>(Accreditation)</a:t>
                  </a:r>
                </a:p>
              </p:txBody>
            </p:sp>
            <p:sp>
              <p:nvSpPr>
                <p:cNvPr id="996381" name="Text Box 29"/>
                <p:cNvSpPr txBox="1">
                  <a:spLocks noChangeArrowheads="1"/>
                </p:cNvSpPr>
                <p:nvPr/>
              </p:nvSpPr>
              <p:spPr bwMode="auto">
                <a:xfrm>
                  <a:off x="4128" y="2784"/>
                  <a:ext cx="1392" cy="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sz="1100">
                      <a:latin typeface="Arial" panose="020B0604020202020204" pitchFamily="34" charset="0"/>
                      <a:cs typeface="Arial" panose="020B0604020202020204" pitchFamily="34" charset="0"/>
                    </a:rPr>
                    <a:t>Authorizes information systems to process, store, or transmit information; granted by a senior agency official, based on risk to agency operations and assets.</a:t>
                  </a:r>
                  <a:endParaRPr lang="en-US" altLang="en-US" sz="1100">
                    <a:latin typeface="Arial" panose="020B0604020202020204" pitchFamily="34" charset="0"/>
                  </a:endParaRPr>
                </a:p>
              </p:txBody>
            </p:sp>
          </p:grpSp>
          <p:grpSp>
            <p:nvGrpSpPr>
              <p:cNvPr id="996393" name="Group 41"/>
              <p:cNvGrpSpPr>
                <a:grpSpLocks/>
              </p:cNvGrpSpPr>
              <p:nvPr/>
            </p:nvGrpSpPr>
            <p:grpSpPr bwMode="auto">
              <a:xfrm>
                <a:off x="2592" y="2400"/>
                <a:ext cx="1680" cy="1397"/>
                <a:chOff x="2592" y="2400"/>
                <a:chExt cx="1680" cy="1397"/>
              </a:xfrm>
            </p:grpSpPr>
            <p:sp>
              <p:nvSpPr>
                <p:cNvPr id="996383" name="Text Box 31"/>
                <p:cNvSpPr txBox="1">
                  <a:spLocks noChangeArrowheads="1"/>
                </p:cNvSpPr>
                <p:nvPr/>
              </p:nvSpPr>
              <p:spPr bwMode="auto">
                <a:xfrm>
                  <a:off x="2784" y="2784"/>
                  <a:ext cx="1200" cy="441"/>
                </a:xfrm>
                <a:prstGeom prst="rect">
                  <a:avLst/>
                </a:prstGeom>
                <a:solidFill>
                  <a:srgbClr val="6666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100000"/>
                    </a:spcBef>
                    <a:spcAft>
                      <a:spcPct val="100000"/>
                    </a:spcAft>
                  </a:pPr>
                  <a:r>
                    <a:rPr lang="en-US" altLang="en-US" sz="1400" b="1">
                      <a:solidFill>
                        <a:srgbClr val="000000"/>
                      </a:solidFill>
                      <a:latin typeface="Arial" panose="020B0604020202020204" pitchFamily="34" charset="0"/>
                    </a:rPr>
                    <a:t>Security Control Assessment </a:t>
                  </a:r>
                  <a:r>
                    <a:rPr lang="en-US" altLang="en-US" sz="1200" b="1">
                      <a:solidFill>
                        <a:srgbClr val="000000"/>
                      </a:solidFill>
                      <a:latin typeface="Arial" panose="020B0604020202020204" pitchFamily="34" charset="0"/>
                    </a:rPr>
                    <a:t>(Certification)</a:t>
                  </a:r>
                </a:p>
              </p:txBody>
            </p:sp>
            <p:sp>
              <p:nvSpPr>
                <p:cNvPr id="996384" name="Text Box 32"/>
                <p:cNvSpPr txBox="1">
                  <a:spLocks noChangeArrowheads="1"/>
                </p:cNvSpPr>
                <p:nvPr/>
              </p:nvSpPr>
              <p:spPr bwMode="auto">
                <a:xfrm>
                  <a:off x="2736" y="3264"/>
                  <a:ext cx="1536" cy="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sz="1100">
                      <a:latin typeface="Arial" panose="020B0604020202020204" pitchFamily="34" charset="0"/>
                    </a:rPr>
                    <a:t>Determines extent to which security controls are implemented correctly, operating as intended, and producing the desired outcome in meeting security requirements.</a:t>
                  </a:r>
                </a:p>
              </p:txBody>
            </p:sp>
            <p:sp>
              <p:nvSpPr>
                <p:cNvPr id="996385" name="Line 33"/>
                <p:cNvSpPr>
                  <a:spLocks noChangeShapeType="1"/>
                </p:cNvSpPr>
                <p:nvPr/>
              </p:nvSpPr>
              <p:spPr bwMode="auto">
                <a:xfrm rot="-10800000">
                  <a:off x="3360" y="2400"/>
                  <a:ext cx="0" cy="316"/>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6386" name="Text Box 34"/>
                <p:cNvSpPr txBox="1">
                  <a:spLocks noChangeArrowheads="1"/>
                </p:cNvSpPr>
                <p:nvPr/>
              </p:nvSpPr>
              <p:spPr bwMode="auto">
                <a:xfrm>
                  <a:off x="2592" y="2544"/>
                  <a:ext cx="15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Clr>
                      <a:schemeClr val="accent1"/>
                    </a:buClr>
                    <a:buFont typeface="Wingdings" panose="05000000000000000000" pitchFamily="2" charset="2"/>
                    <a:buNone/>
                  </a:pPr>
                  <a:r>
                    <a:rPr lang="en-US" altLang="en-US" sz="1600">
                      <a:solidFill>
                        <a:schemeClr val="tx2"/>
                      </a:solidFill>
                      <a:latin typeface="Arial" panose="020B0604020202020204" pitchFamily="34" charset="0"/>
                    </a:rPr>
                    <a:t>    </a:t>
                  </a:r>
                  <a:r>
                    <a:rPr lang="en-US" altLang="en-US" sz="1000" b="1">
                      <a:solidFill>
                        <a:schemeClr val="tx2"/>
                      </a:solidFill>
                      <a:latin typeface="Arial" panose="020B0604020202020204" pitchFamily="34" charset="0"/>
                    </a:rPr>
                    <a:t>SP 800-37 	            SP 800-53A</a:t>
                  </a:r>
                </a:p>
              </p:txBody>
            </p:sp>
          </p:grpSp>
          <p:grpSp>
            <p:nvGrpSpPr>
              <p:cNvPr id="996387" name="Group 35"/>
              <p:cNvGrpSpPr>
                <a:grpSpLocks/>
              </p:cNvGrpSpPr>
              <p:nvPr/>
            </p:nvGrpSpPr>
            <p:grpSpPr bwMode="auto">
              <a:xfrm>
                <a:off x="672" y="2448"/>
                <a:ext cx="2160" cy="1331"/>
                <a:chOff x="768" y="2496"/>
                <a:chExt cx="2160" cy="1331"/>
              </a:xfrm>
            </p:grpSpPr>
            <p:sp>
              <p:nvSpPr>
                <p:cNvPr id="996388" name="Text Box 36"/>
                <p:cNvSpPr txBox="1">
                  <a:spLocks noChangeArrowheads="1"/>
                </p:cNvSpPr>
                <p:nvPr/>
              </p:nvSpPr>
              <p:spPr bwMode="auto">
                <a:xfrm>
                  <a:off x="1344" y="2880"/>
                  <a:ext cx="1200" cy="460"/>
                </a:xfrm>
                <a:prstGeom prst="rect">
                  <a:avLst/>
                </a:prstGeom>
                <a:solidFill>
                  <a:srgbClr val="666699"/>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solidFill>
                        <a:srgbClr val="000000"/>
                      </a:solidFill>
                      <a:latin typeface="Arial" panose="020B0604020202020204" pitchFamily="34" charset="0"/>
                    </a:rPr>
                    <a:t>Security Control Selection and Implementation</a:t>
                  </a:r>
                  <a:endParaRPr lang="en-US" altLang="en-US" sz="800" b="1">
                    <a:solidFill>
                      <a:srgbClr val="000000"/>
                    </a:solidFill>
                    <a:latin typeface="Arial" panose="020B0604020202020204" pitchFamily="34" charset="0"/>
                  </a:endParaRPr>
                </a:p>
              </p:txBody>
            </p:sp>
            <p:sp>
              <p:nvSpPr>
                <p:cNvPr id="996389" name="Line 37"/>
                <p:cNvSpPr>
                  <a:spLocks noChangeShapeType="1"/>
                </p:cNvSpPr>
                <p:nvPr/>
              </p:nvSpPr>
              <p:spPr bwMode="auto">
                <a:xfrm rot="10800000">
                  <a:off x="2496" y="2496"/>
                  <a:ext cx="0" cy="316"/>
                </a:xfrm>
                <a:prstGeom prst="line">
                  <a:avLst/>
                </a:prstGeom>
                <a:noFill/>
                <a:ln w="762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96390" name="Text Box 38"/>
                <p:cNvSpPr txBox="1">
                  <a:spLocks noChangeArrowheads="1"/>
                </p:cNvSpPr>
                <p:nvPr/>
              </p:nvSpPr>
              <p:spPr bwMode="auto">
                <a:xfrm>
                  <a:off x="864" y="3360"/>
                  <a:ext cx="2064" cy="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altLang="en-US" sz="200">
                    <a:latin typeface="Arial" panose="020B0604020202020204" pitchFamily="34" charset="0"/>
                    <a:cs typeface="Arial" panose="020B0604020202020204" pitchFamily="34" charset="0"/>
                  </a:endParaRPr>
                </a:p>
                <a:p>
                  <a:pPr algn="ctr">
                    <a:lnSpc>
                      <a:spcPct val="50000"/>
                    </a:lnSpc>
                  </a:pPr>
                  <a:endParaRPr lang="en-US" altLang="en-US" sz="200">
                    <a:latin typeface="Arial" panose="020B0604020202020204" pitchFamily="34" charset="0"/>
                    <a:cs typeface="Arial" panose="020B0604020202020204" pitchFamily="34" charset="0"/>
                  </a:endParaRPr>
                </a:p>
                <a:p>
                  <a:pPr algn="ctr">
                    <a:lnSpc>
                      <a:spcPct val="90000"/>
                    </a:lnSpc>
                  </a:pPr>
                  <a:r>
                    <a:rPr lang="en-US" altLang="en-US" sz="1100">
                      <a:latin typeface="Arial" panose="020B0604020202020204" pitchFamily="34" charset="0"/>
                      <a:cs typeface="Arial" panose="020B0604020202020204" pitchFamily="34" charset="0"/>
                    </a:rPr>
                    <a:t>Implements management, operational, and technical</a:t>
                  </a:r>
                  <a:r>
                    <a:rPr lang="en-US" altLang="en-US" sz="1100">
                      <a:latin typeface="Arial" panose="020B0604020202020204" pitchFamily="34" charset="0"/>
                      <a:cs typeface="Times New Roman" panose="02020603050405020304" pitchFamily="18" charset="0"/>
                    </a:rPr>
                    <a:t> </a:t>
                  </a:r>
                  <a:r>
                    <a:rPr lang="en-US" altLang="en-US" sz="1100">
                      <a:latin typeface="Arial" panose="020B0604020202020204" pitchFamily="34" charset="0"/>
                      <a:cs typeface="Arial" panose="020B0604020202020204" pitchFamily="34" charset="0"/>
                    </a:rPr>
                    <a:t>controls (i.e., safeguards and countermeasures) planned or in place to protect information and information systems.</a:t>
                  </a:r>
                  <a:endParaRPr lang="en-US" altLang="en-US" sz="1100">
                    <a:latin typeface="Arial" panose="020B0604020202020204" pitchFamily="34" charset="0"/>
                  </a:endParaRPr>
                </a:p>
              </p:txBody>
            </p:sp>
            <p:sp>
              <p:nvSpPr>
                <p:cNvPr id="996391" name="Text Box 39"/>
                <p:cNvSpPr txBox="1">
                  <a:spLocks noChangeArrowheads="1"/>
                </p:cNvSpPr>
                <p:nvPr/>
              </p:nvSpPr>
              <p:spPr bwMode="auto">
                <a:xfrm>
                  <a:off x="768" y="2928"/>
                  <a:ext cx="528"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Clr>
                      <a:schemeClr val="accent1"/>
                    </a:buClr>
                    <a:buFont typeface="Wingdings" panose="05000000000000000000" pitchFamily="2" charset="2"/>
                    <a:buNone/>
                  </a:pPr>
                  <a:r>
                    <a:rPr lang="en-US" altLang="en-US" sz="1600">
                      <a:solidFill>
                        <a:schemeClr val="tx2"/>
                      </a:solidFill>
                      <a:latin typeface="Arial" panose="020B0604020202020204" pitchFamily="34" charset="0"/>
                    </a:rPr>
                    <a:t> </a:t>
                  </a:r>
                  <a:r>
                    <a:rPr lang="en-US" altLang="en-US" sz="1000" b="1">
                      <a:solidFill>
                        <a:schemeClr val="tx2"/>
                      </a:solidFill>
                      <a:latin typeface="Arial" panose="020B0604020202020204" pitchFamily="34" charset="0"/>
                    </a:rPr>
                    <a:t>FIPS 200</a:t>
                  </a:r>
                </a:p>
                <a:p>
                  <a:pPr algn="ctr">
                    <a:buClr>
                      <a:schemeClr val="accent1"/>
                    </a:buClr>
                    <a:buFont typeface="Wingdings" panose="05000000000000000000" pitchFamily="2" charset="2"/>
                    <a:buNone/>
                  </a:pPr>
                  <a:r>
                    <a:rPr lang="en-US" altLang="en-US" sz="1000" b="1">
                      <a:solidFill>
                        <a:schemeClr val="tx2"/>
                      </a:solidFill>
                      <a:latin typeface="Arial" panose="020B0604020202020204" pitchFamily="34" charset="0"/>
                    </a:rPr>
                    <a:t>(Final)</a:t>
                  </a:r>
                </a:p>
              </p:txBody>
            </p:sp>
            <p:sp>
              <p:nvSpPr>
                <p:cNvPr id="996392" name="Text Box 40"/>
                <p:cNvSpPr txBox="1">
                  <a:spLocks noChangeArrowheads="1"/>
                </p:cNvSpPr>
                <p:nvPr/>
              </p:nvSpPr>
              <p:spPr bwMode="auto">
                <a:xfrm>
                  <a:off x="1344" y="2629"/>
                  <a:ext cx="12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Clr>
                      <a:schemeClr val="accent1"/>
                    </a:buClr>
                    <a:buFont typeface="Wingdings" panose="05000000000000000000" pitchFamily="2" charset="2"/>
                    <a:buNone/>
                  </a:pPr>
                  <a:r>
                    <a:rPr lang="en-US" altLang="en-US" sz="1600">
                      <a:solidFill>
                        <a:schemeClr val="tx2"/>
                      </a:solidFill>
                      <a:latin typeface="Arial" panose="020B0604020202020204" pitchFamily="34" charset="0"/>
                    </a:rPr>
                    <a:t> </a:t>
                  </a:r>
                  <a:r>
                    <a:rPr lang="en-US" altLang="en-US" sz="1000" b="1">
                      <a:solidFill>
                        <a:schemeClr val="tx2"/>
                      </a:solidFill>
                      <a:latin typeface="Arial" panose="020B0604020202020204" pitchFamily="34" charset="0"/>
                    </a:rPr>
                    <a:t>SP 800-53 (Interim)</a:t>
                  </a:r>
                </a:p>
              </p:txBody>
            </p:sp>
          </p:grpSp>
        </p:gr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a:xfrm>
            <a:off x="685800" y="533400"/>
            <a:ext cx="7772400" cy="1066800"/>
          </a:xfrm>
        </p:spPr>
        <p:txBody>
          <a:bodyPr/>
          <a:lstStyle/>
          <a:p>
            <a:r>
              <a:rPr lang="en-US" altLang="en-US"/>
              <a:t>Categorization Standards</a:t>
            </a:r>
            <a:br>
              <a:rPr lang="en-US" altLang="en-US"/>
            </a:br>
            <a:r>
              <a:rPr lang="en-US" altLang="en-US" sz="2000" b="1" i="1"/>
              <a:t>NIST FISMA Requirement #1</a:t>
            </a:r>
            <a:endParaRPr lang="en-US" altLang="en-US" sz="2000" b="1" i="1">
              <a:cs typeface="Times New Roman" panose="02020603050405020304" pitchFamily="18" charset="0"/>
            </a:endParaRPr>
          </a:p>
        </p:txBody>
      </p:sp>
      <p:sp>
        <p:nvSpPr>
          <p:cNvPr id="607235" name="Rectangle 3"/>
          <p:cNvSpPr>
            <a:spLocks noGrp="1" noChangeArrowheads="1"/>
          </p:cNvSpPr>
          <p:nvPr>
            <p:ph type="body" idx="1"/>
          </p:nvPr>
        </p:nvSpPr>
        <p:spPr>
          <a:xfrm>
            <a:off x="685800" y="1752600"/>
            <a:ext cx="7924800" cy="4343400"/>
          </a:xfrm>
        </p:spPr>
        <p:txBody>
          <a:bodyPr/>
          <a:lstStyle/>
          <a:p>
            <a:pPr>
              <a:lnSpc>
                <a:spcPct val="90000"/>
              </a:lnSpc>
              <a:spcAft>
                <a:spcPct val="20000"/>
              </a:spcAft>
              <a:buClr>
                <a:srgbClr val="3366CC"/>
              </a:buClr>
              <a:buFont typeface="Wingdings" panose="05000000000000000000" pitchFamily="2" charset="2"/>
              <a:buChar char="§"/>
            </a:pPr>
            <a:r>
              <a:rPr lang="en-US" altLang="en-US" sz="2600">
                <a:cs typeface="Times New Roman" panose="02020603050405020304" pitchFamily="18" charset="0"/>
              </a:rPr>
              <a:t>Develop standards to be used by Federal agencies to categorize information and information systems based on the objectives of providing appropriate levels of information security according to a range of risk levels</a:t>
            </a:r>
          </a:p>
          <a:p>
            <a:pPr>
              <a:lnSpc>
                <a:spcPct val="90000"/>
              </a:lnSpc>
              <a:buClr>
                <a:srgbClr val="3366CC"/>
              </a:buClr>
              <a:buFont typeface="Wingdings" panose="05000000000000000000" pitchFamily="2" charset="2"/>
              <a:buChar char="§"/>
            </a:pPr>
            <a:r>
              <a:rPr lang="en-US" altLang="en-US" sz="2600">
                <a:cs typeface="Times New Roman" panose="02020603050405020304" pitchFamily="18" charset="0"/>
              </a:rPr>
              <a:t>Publication status:</a:t>
            </a:r>
          </a:p>
          <a:p>
            <a:pPr lvl="1">
              <a:lnSpc>
                <a:spcPct val="90000"/>
              </a:lnSpc>
              <a:spcAft>
                <a:spcPct val="20000"/>
              </a:spcAft>
              <a:buClr>
                <a:schemeClr val="tx2"/>
              </a:buClr>
              <a:buFont typeface="Wingdings" panose="05000000000000000000" pitchFamily="2" charset="2"/>
              <a:buChar char="ü"/>
            </a:pPr>
            <a:r>
              <a:rPr lang="en-US" altLang="en-US" sz="2400">
                <a:cs typeface="Times New Roman" panose="02020603050405020304" pitchFamily="18" charset="0"/>
              </a:rPr>
              <a:t> 	Federal Information Processing Standards (FIPS)  	Publication 199, “Standards for Security Categorization 	of Federal Information and Information Systems”</a:t>
            </a:r>
          </a:p>
          <a:p>
            <a:pPr lvl="1">
              <a:lnSpc>
                <a:spcPct val="90000"/>
              </a:lnSpc>
              <a:spcAft>
                <a:spcPct val="20000"/>
              </a:spcAft>
              <a:buClr>
                <a:schemeClr val="tx2"/>
              </a:buClr>
              <a:buFont typeface="Wingdings" panose="05000000000000000000" pitchFamily="2" charset="2"/>
              <a:buChar char="ü"/>
            </a:pPr>
            <a:r>
              <a:rPr lang="en-US" altLang="en-US" sz="2400">
                <a:cs typeface="Times New Roman" panose="02020603050405020304" pitchFamily="18" charset="0"/>
              </a:rPr>
              <a:t>  Public Review Period: </a:t>
            </a:r>
            <a:r>
              <a:rPr lang="en-US" altLang="en-US" sz="2400">
                <a:solidFill>
                  <a:schemeClr val="tx2"/>
                </a:solidFill>
                <a:cs typeface="Times New Roman" panose="02020603050405020304" pitchFamily="18" charset="0"/>
              </a:rPr>
              <a:t>May 16</a:t>
            </a:r>
            <a:r>
              <a:rPr lang="en-US" altLang="en-US" sz="2400" baseline="30000">
                <a:solidFill>
                  <a:schemeClr val="tx2"/>
                </a:solidFill>
                <a:cs typeface="Times New Roman" panose="02020603050405020304" pitchFamily="18" charset="0"/>
              </a:rPr>
              <a:t>th</a:t>
            </a:r>
            <a:r>
              <a:rPr lang="en-US" altLang="en-US" sz="2400">
                <a:solidFill>
                  <a:schemeClr val="tx2"/>
                </a:solidFill>
                <a:cs typeface="Times New Roman" panose="02020603050405020304" pitchFamily="18" charset="0"/>
              </a:rPr>
              <a:t>—August 16</a:t>
            </a:r>
            <a:r>
              <a:rPr lang="en-US" altLang="en-US" sz="2400" baseline="30000">
                <a:solidFill>
                  <a:schemeClr val="tx2"/>
                </a:solidFill>
                <a:cs typeface="Times New Roman" panose="02020603050405020304" pitchFamily="18" charset="0"/>
              </a:rPr>
              <a:t>th</a:t>
            </a:r>
            <a:r>
              <a:rPr lang="en-US" altLang="en-US" sz="2400">
                <a:solidFill>
                  <a:schemeClr val="tx2"/>
                </a:solidFill>
                <a:cs typeface="Times New Roman" panose="02020603050405020304" pitchFamily="18" charset="0"/>
              </a:rPr>
              <a:t> 2003</a:t>
            </a:r>
          </a:p>
          <a:p>
            <a:pPr lvl="1">
              <a:lnSpc>
                <a:spcPct val="90000"/>
              </a:lnSpc>
              <a:buClr>
                <a:schemeClr val="tx2"/>
              </a:buClr>
              <a:buFont typeface="Wingdings" panose="05000000000000000000" pitchFamily="2" charset="2"/>
              <a:buChar char="ü"/>
            </a:pPr>
            <a:r>
              <a:rPr lang="en-US" altLang="en-US" sz="2400">
                <a:cs typeface="Times New Roman" panose="02020603050405020304" pitchFamily="18" charset="0"/>
              </a:rPr>
              <a:t> 	Final Publication </a:t>
            </a:r>
            <a:r>
              <a:rPr lang="en-US" altLang="en-US" sz="2400">
                <a:solidFill>
                  <a:schemeClr val="tx2"/>
                </a:solidFill>
                <a:cs typeface="Times New Roman" panose="02020603050405020304" pitchFamily="18" charset="0"/>
              </a:rPr>
              <a:t>December 2003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3970" name="Rectangle 2"/>
          <p:cNvSpPr>
            <a:spLocks noGrp="1" noChangeArrowheads="1"/>
          </p:cNvSpPr>
          <p:nvPr>
            <p:ph type="title"/>
          </p:nvPr>
        </p:nvSpPr>
        <p:spPr>
          <a:xfrm>
            <a:off x="685800" y="457200"/>
            <a:ext cx="7772400" cy="990600"/>
          </a:xfrm>
        </p:spPr>
        <p:txBody>
          <a:bodyPr/>
          <a:lstStyle/>
          <a:p>
            <a:r>
              <a:rPr lang="en-US" altLang="en-US"/>
              <a:t>FIPS Publication 199</a:t>
            </a:r>
          </a:p>
        </p:txBody>
      </p:sp>
      <p:sp>
        <p:nvSpPr>
          <p:cNvPr id="723971" name="Rectangle 3"/>
          <p:cNvSpPr>
            <a:spLocks noGrp="1" noChangeArrowheads="1"/>
          </p:cNvSpPr>
          <p:nvPr>
            <p:ph type="body" idx="1"/>
          </p:nvPr>
        </p:nvSpPr>
        <p:spPr>
          <a:xfrm>
            <a:off x="685800" y="1600200"/>
            <a:ext cx="7772400" cy="4114800"/>
          </a:xfrm>
        </p:spPr>
        <p:txBody>
          <a:bodyPr/>
          <a:lstStyle/>
          <a:p>
            <a:pPr>
              <a:lnSpc>
                <a:spcPct val="90000"/>
              </a:lnSpc>
              <a:spcBef>
                <a:spcPct val="0"/>
              </a:spcBef>
              <a:buClr>
                <a:srgbClr val="3366CC"/>
              </a:buClr>
              <a:buFont typeface="Wingdings" panose="05000000000000000000" pitchFamily="2" charset="2"/>
              <a:buChar char="§"/>
            </a:pPr>
            <a:r>
              <a:rPr lang="en-US" altLang="en-US" sz="2800">
                <a:cs typeface="Times New Roman" panose="02020603050405020304" pitchFamily="18" charset="0"/>
              </a:rPr>
              <a:t>Establishes standards to be used by Federal agencies to </a:t>
            </a:r>
            <a:r>
              <a:rPr lang="en-US" altLang="en-US" sz="2800" b="1" i="1">
                <a:solidFill>
                  <a:schemeClr val="tx2"/>
                </a:solidFill>
                <a:cs typeface="Times New Roman" panose="02020603050405020304" pitchFamily="18" charset="0"/>
              </a:rPr>
              <a:t>categorize</a:t>
            </a:r>
            <a:r>
              <a:rPr lang="en-US" altLang="en-US" sz="2800">
                <a:cs typeface="Times New Roman" panose="02020603050405020304" pitchFamily="18" charset="0"/>
              </a:rPr>
              <a:t> information and information systems based on the objectives of providing appropriate levels of information security according to a range of risk levels</a:t>
            </a:r>
          </a:p>
          <a:p>
            <a:pPr>
              <a:lnSpc>
                <a:spcPct val="90000"/>
              </a:lnSpc>
              <a:spcBef>
                <a:spcPct val="50000"/>
              </a:spcBef>
              <a:buClr>
                <a:srgbClr val="3366CC"/>
              </a:buClr>
              <a:buFont typeface="Wingdings" panose="05000000000000000000" pitchFamily="2" charset="2"/>
              <a:buChar char="§"/>
            </a:pPr>
            <a:r>
              <a:rPr lang="en-US" altLang="en-US" sz="2800">
                <a:cs typeface="Times New Roman" panose="02020603050405020304" pitchFamily="18" charset="0"/>
              </a:rPr>
              <a:t>Will be linked to the Federal Enterprise Architecture to show </a:t>
            </a:r>
            <a:r>
              <a:rPr lang="en-US" altLang="en-US" sz="2800" b="1" i="1">
                <a:solidFill>
                  <a:schemeClr val="tx2"/>
                </a:solidFill>
                <a:cs typeface="Times New Roman" panose="02020603050405020304" pitchFamily="18" charset="0"/>
              </a:rPr>
              <a:t>security traceability</a:t>
            </a:r>
            <a:r>
              <a:rPr lang="en-US" altLang="en-US" sz="2800">
                <a:cs typeface="Times New Roman" panose="02020603050405020304" pitchFamily="18" charset="0"/>
              </a:rPr>
              <a:t> through reference models</a:t>
            </a:r>
            <a:endParaRPr lang="en-US" altLang="en-US" sz="2800">
              <a:solidFill>
                <a:schemeClr val="tx2"/>
              </a:solidFill>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685800" y="533400"/>
            <a:ext cx="7772400" cy="1066800"/>
          </a:xfrm>
        </p:spPr>
        <p:txBody>
          <a:bodyPr/>
          <a:lstStyle/>
          <a:p>
            <a:r>
              <a:rPr lang="en-US" altLang="en-US"/>
              <a:t>Mapping Guidelines</a:t>
            </a:r>
            <a:br>
              <a:rPr lang="en-US" altLang="en-US"/>
            </a:br>
            <a:r>
              <a:rPr lang="en-US" altLang="en-US" sz="2000" b="1" i="1"/>
              <a:t>NIST FISMA Requirement #2</a:t>
            </a:r>
          </a:p>
        </p:txBody>
      </p:sp>
      <p:sp>
        <p:nvSpPr>
          <p:cNvPr id="893955" name="Rectangle 3"/>
          <p:cNvSpPr>
            <a:spLocks noGrp="1" noChangeArrowheads="1"/>
          </p:cNvSpPr>
          <p:nvPr>
            <p:ph type="body" idx="1"/>
          </p:nvPr>
        </p:nvSpPr>
        <p:spPr>
          <a:xfrm>
            <a:off x="762000" y="1905000"/>
            <a:ext cx="7467600" cy="3962400"/>
          </a:xfrm>
        </p:spPr>
        <p:txBody>
          <a:bodyPr/>
          <a:lstStyle/>
          <a:p>
            <a:pPr>
              <a:spcAft>
                <a:spcPct val="20000"/>
              </a:spcAft>
              <a:buClr>
                <a:srgbClr val="3366CC"/>
              </a:buClr>
              <a:buFont typeface="Wingdings" panose="05000000000000000000" pitchFamily="2" charset="2"/>
              <a:buChar char="§"/>
            </a:pPr>
            <a:r>
              <a:rPr lang="en-US" altLang="en-US" sz="2600">
                <a:cs typeface="Times New Roman" panose="02020603050405020304" pitchFamily="18" charset="0"/>
              </a:rPr>
              <a:t>Develop guidelines recommending the types of information and information systems to be included in each category described in FIPS Publication 199</a:t>
            </a:r>
          </a:p>
          <a:p>
            <a:pPr>
              <a:buClr>
                <a:srgbClr val="3366CC"/>
              </a:buClr>
              <a:buFont typeface="Wingdings" panose="05000000000000000000" pitchFamily="2" charset="2"/>
              <a:buChar char="§"/>
            </a:pPr>
            <a:r>
              <a:rPr lang="en-US" altLang="en-US" sz="2600">
                <a:cs typeface="Times New Roman" panose="02020603050405020304" pitchFamily="18" charset="0"/>
              </a:rPr>
              <a:t>Publication status:</a:t>
            </a:r>
          </a:p>
          <a:p>
            <a:pPr lvl="1">
              <a:spcAft>
                <a:spcPct val="20000"/>
              </a:spcAft>
              <a:buClr>
                <a:schemeClr val="tx2"/>
              </a:buClr>
              <a:buFont typeface="Wingdings" panose="05000000000000000000" pitchFamily="2" charset="2"/>
              <a:buChar char="ü"/>
            </a:pPr>
            <a:r>
              <a:rPr lang="en-US" altLang="en-US" sz="2400">
                <a:cs typeface="Times New Roman" panose="02020603050405020304" pitchFamily="18" charset="0"/>
              </a:rPr>
              <a:t>NIST Special Publication 800-60, “Guide for  Mapping Types of Information and Information Systems to Security Categories”</a:t>
            </a:r>
          </a:p>
          <a:p>
            <a:pPr lvl="1">
              <a:spcAft>
                <a:spcPct val="20000"/>
              </a:spcAft>
              <a:buClr>
                <a:schemeClr val="tx2"/>
              </a:buClr>
              <a:buFont typeface="Wingdings" panose="05000000000000000000" pitchFamily="2" charset="2"/>
              <a:buChar char="ü"/>
            </a:pPr>
            <a:r>
              <a:rPr lang="en-US" altLang="en-US" sz="2400">
                <a:cs typeface="Times New Roman" panose="02020603050405020304" pitchFamily="18" charset="0"/>
              </a:rPr>
              <a:t>Initial Public Draft </a:t>
            </a:r>
            <a:r>
              <a:rPr lang="en-US" altLang="en-US" sz="2400">
                <a:solidFill>
                  <a:schemeClr val="tx2"/>
                </a:solidFill>
                <a:cs typeface="Times New Roman" panose="02020603050405020304" pitchFamily="18" charset="0"/>
              </a:rPr>
              <a:t>(December 2003)</a:t>
            </a:r>
            <a:endParaRPr lang="en-US" altLang="en-US" sz="240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Rectangle 2"/>
          <p:cNvSpPr>
            <a:spLocks noGrp="1" noChangeArrowheads="1"/>
          </p:cNvSpPr>
          <p:nvPr>
            <p:ph type="title"/>
          </p:nvPr>
        </p:nvSpPr>
        <p:spPr>
          <a:xfrm>
            <a:off x="685800" y="533400"/>
            <a:ext cx="7772400" cy="1066800"/>
          </a:xfrm>
        </p:spPr>
        <p:txBody>
          <a:bodyPr/>
          <a:lstStyle/>
          <a:p>
            <a:r>
              <a:rPr lang="en-US" altLang="en-US"/>
              <a:t>Minimum Security Requirements</a:t>
            </a:r>
            <a:br>
              <a:rPr lang="en-US" altLang="en-US"/>
            </a:br>
            <a:r>
              <a:rPr lang="en-US" altLang="en-US" sz="2000" b="1" i="1"/>
              <a:t>NIST FISMA Requirement #3</a:t>
            </a:r>
            <a:endParaRPr lang="en-US" altLang="en-US" sz="2000" b="1" i="1">
              <a:cs typeface="Times New Roman" panose="02020603050405020304" pitchFamily="18" charset="0"/>
            </a:endParaRPr>
          </a:p>
        </p:txBody>
      </p:sp>
      <p:sp>
        <p:nvSpPr>
          <p:cNvPr id="611331" name="Rectangle 3"/>
          <p:cNvSpPr>
            <a:spLocks noGrp="1" noChangeArrowheads="1"/>
          </p:cNvSpPr>
          <p:nvPr>
            <p:ph type="body" idx="1"/>
          </p:nvPr>
        </p:nvSpPr>
        <p:spPr>
          <a:xfrm>
            <a:off x="685800" y="1752600"/>
            <a:ext cx="7924800" cy="4419600"/>
          </a:xfrm>
        </p:spPr>
        <p:txBody>
          <a:bodyPr/>
          <a:lstStyle/>
          <a:p>
            <a:pPr>
              <a:lnSpc>
                <a:spcPct val="90000"/>
              </a:lnSpc>
              <a:spcAft>
                <a:spcPct val="20000"/>
              </a:spcAft>
              <a:buClr>
                <a:srgbClr val="3366CC"/>
              </a:buClr>
              <a:buFont typeface="Wingdings" panose="05000000000000000000" pitchFamily="2" charset="2"/>
              <a:buChar char="§"/>
            </a:pPr>
            <a:r>
              <a:rPr lang="en-US" altLang="en-US" sz="2600">
                <a:cs typeface="Times New Roman" panose="02020603050405020304" pitchFamily="18" charset="0"/>
              </a:rPr>
              <a:t>Develop minimum information security requirements (i.e., management, operational, and technical security controls) for information and information systems in each such category—</a:t>
            </a:r>
          </a:p>
          <a:p>
            <a:pPr>
              <a:lnSpc>
                <a:spcPct val="90000"/>
              </a:lnSpc>
              <a:buClr>
                <a:srgbClr val="3366CC"/>
              </a:buClr>
              <a:buFont typeface="Wingdings" panose="05000000000000000000" pitchFamily="2" charset="2"/>
              <a:buChar char="§"/>
            </a:pPr>
            <a:r>
              <a:rPr lang="en-US" altLang="en-US" sz="2600">
                <a:cs typeface="Times New Roman" panose="02020603050405020304" pitchFamily="18" charset="0"/>
              </a:rPr>
              <a:t>Publication status:</a:t>
            </a:r>
          </a:p>
          <a:p>
            <a:pPr lvl="1">
              <a:lnSpc>
                <a:spcPct val="90000"/>
              </a:lnSpc>
              <a:spcAft>
                <a:spcPct val="20000"/>
              </a:spcAft>
              <a:buClr>
                <a:schemeClr val="tx2"/>
              </a:buClr>
              <a:buFont typeface="Wingdings" panose="05000000000000000000" pitchFamily="2" charset="2"/>
              <a:buChar char="ü"/>
            </a:pPr>
            <a:r>
              <a:rPr lang="en-US" altLang="en-US" sz="2400">
                <a:cs typeface="Times New Roman" panose="02020603050405020304" pitchFamily="18" charset="0"/>
              </a:rPr>
              <a:t> 	Federal Information Processing Standards (FIPS)  	Publication 200, “Minimum Security Controls for 	Federal Information Systems”</a:t>
            </a:r>
            <a:r>
              <a:rPr lang="en-US" altLang="en-US" sz="2400" b="1">
                <a:solidFill>
                  <a:schemeClr val="bg2"/>
                </a:solidFill>
                <a:cs typeface="Times New Roman" panose="02020603050405020304" pitchFamily="18" charset="0"/>
              </a:rPr>
              <a:t>*</a:t>
            </a:r>
          </a:p>
          <a:p>
            <a:pPr lvl="1">
              <a:lnSpc>
                <a:spcPct val="90000"/>
              </a:lnSpc>
              <a:spcAft>
                <a:spcPct val="20000"/>
              </a:spcAft>
              <a:buClr>
                <a:schemeClr val="tx2"/>
              </a:buClr>
              <a:buFont typeface="Wingdings" panose="05000000000000000000" pitchFamily="2" charset="2"/>
              <a:buChar char="ü"/>
            </a:pPr>
            <a:r>
              <a:rPr lang="en-US" altLang="en-US" sz="2400">
                <a:cs typeface="Times New Roman" panose="02020603050405020304" pitchFamily="18" charset="0"/>
              </a:rPr>
              <a:t> 	Final Publication </a:t>
            </a:r>
            <a:r>
              <a:rPr lang="en-US" altLang="en-US" sz="2400">
                <a:solidFill>
                  <a:schemeClr val="tx2"/>
                </a:solidFill>
                <a:cs typeface="Times New Roman" panose="02020603050405020304" pitchFamily="18" charset="0"/>
              </a:rPr>
              <a:t>December 2005</a:t>
            </a:r>
          </a:p>
          <a:p>
            <a:pPr>
              <a:lnSpc>
                <a:spcPct val="90000"/>
              </a:lnSpc>
              <a:spcBef>
                <a:spcPct val="0"/>
              </a:spcBef>
              <a:buClr>
                <a:srgbClr val="3366CC"/>
              </a:buClr>
              <a:buFont typeface="Wingdings" panose="05000000000000000000" pitchFamily="2" charset="2"/>
              <a:buNone/>
            </a:pPr>
            <a:r>
              <a:rPr lang="en-US" altLang="en-US" sz="2400" b="1">
                <a:solidFill>
                  <a:schemeClr val="bg2"/>
                </a:solidFill>
                <a:cs typeface="Times New Roman" panose="02020603050405020304" pitchFamily="18" charset="0"/>
              </a:rPr>
              <a:t>*</a:t>
            </a:r>
            <a:r>
              <a:rPr lang="en-US" altLang="en-US" sz="1800">
                <a:solidFill>
                  <a:schemeClr val="bg2"/>
                </a:solidFill>
                <a:cs typeface="Times New Roman" panose="02020603050405020304" pitchFamily="18" charset="0"/>
              </a:rPr>
              <a:t>	</a:t>
            </a:r>
            <a:r>
              <a:rPr lang="en-US" altLang="en-US" sz="1400">
                <a:solidFill>
                  <a:schemeClr val="bg2"/>
                </a:solidFill>
                <a:cs typeface="Times New Roman" panose="02020603050405020304" pitchFamily="18" charset="0"/>
              </a:rPr>
              <a:t>NIST Special Publication 800-53, “Recommended Security Controls for Federal Information Systems”, (Initial public draft, October 2003), will provide interim guidance until completion and adoption of FIPS Publication 200.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Rectangle 2"/>
          <p:cNvSpPr>
            <a:spLocks noGrp="1" noChangeArrowheads="1"/>
          </p:cNvSpPr>
          <p:nvPr>
            <p:ph type="title"/>
          </p:nvPr>
        </p:nvSpPr>
        <p:spPr>
          <a:xfrm>
            <a:off x="533400" y="609600"/>
            <a:ext cx="8077200" cy="1447800"/>
          </a:xfrm>
        </p:spPr>
        <p:txBody>
          <a:bodyPr/>
          <a:lstStyle/>
          <a:p>
            <a:r>
              <a:rPr lang="en-US" altLang="en-US"/>
              <a:t>Special Publication 800-53</a:t>
            </a:r>
            <a:br>
              <a:rPr lang="en-US" altLang="en-US"/>
            </a:br>
            <a:r>
              <a:rPr lang="en-US" altLang="en-US" sz="1800" b="1" i="1"/>
              <a:t>Recommended Security Controls for Federal Information Systems</a:t>
            </a:r>
          </a:p>
        </p:txBody>
      </p:sp>
      <p:sp>
        <p:nvSpPr>
          <p:cNvPr id="896003" name="Rectangle 3"/>
          <p:cNvSpPr>
            <a:spLocks noGrp="1" noChangeArrowheads="1"/>
          </p:cNvSpPr>
          <p:nvPr>
            <p:ph type="body" idx="1"/>
          </p:nvPr>
        </p:nvSpPr>
        <p:spPr>
          <a:xfrm>
            <a:off x="685800" y="2057400"/>
            <a:ext cx="7772400" cy="3962400"/>
          </a:xfrm>
        </p:spPr>
        <p:txBody>
          <a:bodyPr/>
          <a:lstStyle/>
          <a:p>
            <a:pPr>
              <a:lnSpc>
                <a:spcPct val="90000"/>
              </a:lnSpc>
              <a:spcAft>
                <a:spcPct val="20000"/>
              </a:spcAft>
              <a:buClr>
                <a:srgbClr val="3366CC"/>
              </a:buClr>
              <a:buFont typeface="Wingdings" panose="05000000000000000000" pitchFamily="2" charset="2"/>
              <a:buChar char="§"/>
            </a:pPr>
            <a:r>
              <a:rPr lang="en-US" altLang="en-US" sz="2800"/>
              <a:t>Provides a master catalog of security controls for information systems (incorporated from many sources including </a:t>
            </a:r>
            <a:r>
              <a:rPr lang="en-US" altLang="en-US" sz="2400"/>
              <a:t>NIST SP 800-26, DoD Policy 8500, D/CID 6-3, ISO/IEC 17799, GAO FISCAM, HHS-CMS</a:t>
            </a:r>
            <a:r>
              <a:rPr lang="en-US" altLang="en-US" sz="2800"/>
              <a:t>)</a:t>
            </a:r>
          </a:p>
          <a:p>
            <a:pPr>
              <a:lnSpc>
                <a:spcPct val="90000"/>
              </a:lnSpc>
              <a:spcAft>
                <a:spcPct val="20000"/>
              </a:spcAft>
              <a:buClr>
                <a:srgbClr val="3366CC"/>
              </a:buClr>
              <a:buFont typeface="Wingdings" panose="05000000000000000000" pitchFamily="2" charset="2"/>
              <a:buChar char="§"/>
            </a:pPr>
            <a:r>
              <a:rPr lang="en-US" altLang="en-US" sz="2800"/>
              <a:t>Recommends baseline (minimum) security controls for information systems in accordance with security categories in FIPS Publication 199</a:t>
            </a:r>
          </a:p>
          <a:p>
            <a:pPr>
              <a:lnSpc>
                <a:spcPct val="90000"/>
              </a:lnSpc>
              <a:spcAft>
                <a:spcPct val="50000"/>
              </a:spcAft>
              <a:buClr>
                <a:srgbClr val="3366CC"/>
              </a:buClr>
              <a:buFont typeface="Wingdings" panose="05000000000000000000" pitchFamily="2" charset="2"/>
              <a:buChar char="§"/>
            </a:pPr>
            <a:r>
              <a:rPr lang="en-US" altLang="en-US" sz="2800"/>
              <a:t>Provides guidelines for agency-directed tailoring of baseline security controls</a:t>
            </a:r>
            <a:endParaRPr lang="en-US" altLang="en-US" sz="1800">
              <a:solidFill>
                <a:schemeClr val="bg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6466" name="Rectangle 2"/>
          <p:cNvSpPr>
            <a:spLocks noGrp="1" noChangeArrowheads="1"/>
          </p:cNvSpPr>
          <p:nvPr>
            <p:ph type="title"/>
          </p:nvPr>
        </p:nvSpPr>
        <p:spPr>
          <a:xfrm>
            <a:off x="685800" y="457200"/>
            <a:ext cx="7772400" cy="1143000"/>
          </a:xfrm>
        </p:spPr>
        <p:txBody>
          <a:bodyPr/>
          <a:lstStyle/>
          <a:p>
            <a:r>
              <a:rPr lang="en-US" altLang="en-US"/>
              <a:t>Applicability</a:t>
            </a:r>
          </a:p>
        </p:txBody>
      </p:sp>
      <p:sp>
        <p:nvSpPr>
          <p:cNvPr id="1086467" name="Rectangle 3"/>
          <p:cNvSpPr>
            <a:spLocks noGrp="1" noChangeArrowheads="1"/>
          </p:cNvSpPr>
          <p:nvPr>
            <p:ph type="body" idx="1"/>
          </p:nvPr>
        </p:nvSpPr>
        <p:spPr>
          <a:xfrm>
            <a:off x="762000" y="1752600"/>
            <a:ext cx="7467600" cy="4267200"/>
          </a:xfrm>
        </p:spPr>
        <p:txBody>
          <a:bodyPr/>
          <a:lstStyle/>
          <a:p>
            <a:pPr>
              <a:lnSpc>
                <a:spcPct val="90000"/>
              </a:lnSpc>
              <a:spcBef>
                <a:spcPct val="0"/>
              </a:spcBef>
              <a:spcAft>
                <a:spcPct val="50000"/>
              </a:spcAft>
              <a:buClr>
                <a:srgbClr val="3366CC"/>
              </a:buClr>
              <a:buFont typeface="Wingdings" panose="05000000000000000000" pitchFamily="2" charset="2"/>
              <a:buChar char="§"/>
            </a:pPr>
            <a:r>
              <a:rPr lang="en-US" altLang="en-US" sz="2800">
                <a:cs typeface="Times New Roman" panose="02020603050405020304" pitchFamily="18" charset="0"/>
              </a:rPr>
              <a:t>Applicable to all Federal information systems other than those systems designated as national security systems as defined in 44 U.S.C., Section 3542</a:t>
            </a:r>
          </a:p>
          <a:p>
            <a:pPr>
              <a:lnSpc>
                <a:spcPct val="90000"/>
              </a:lnSpc>
              <a:spcBef>
                <a:spcPct val="0"/>
              </a:spcBef>
              <a:buClr>
                <a:srgbClr val="3366CC"/>
              </a:buClr>
              <a:buFont typeface="Wingdings" panose="05000000000000000000" pitchFamily="2" charset="2"/>
              <a:buChar char="§"/>
            </a:pPr>
            <a:r>
              <a:rPr lang="en-US" altLang="en-US" sz="2800">
                <a:cs typeface="Times New Roman" panose="02020603050405020304" pitchFamily="18" charset="0"/>
              </a:rPr>
              <a:t>Broadly developed from a technical perspective to complement similar guidelines issued by agencies and offices operating or exercising control over national security systems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2258" name="Rectangle 2"/>
          <p:cNvSpPr>
            <a:spLocks noGrp="1" noChangeArrowheads="1"/>
          </p:cNvSpPr>
          <p:nvPr>
            <p:ph type="title"/>
          </p:nvPr>
        </p:nvSpPr>
        <p:spPr>
          <a:xfrm>
            <a:off x="685800" y="457200"/>
            <a:ext cx="7772400" cy="1143000"/>
          </a:xfrm>
        </p:spPr>
        <p:txBody>
          <a:bodyPr/>
          <a:lstStyle/>
          <a:p>
            <a:r>
              <a:rPr lang="en-US" altLang="en-US"/>
              <a:t>Security Controls</a:t>
            </a:r>
            <a:endParaRPr lang="en-US" altLang="en-US" sz="2000" b="1" i="1"/>
          </a:p>
        </p:txBody>
      </p:sp>
      <p:sp>
        <p:nvSpPr>
          <p:cNvPr id="992259" name="Rectangle 3"/>
          <p:cNvSpPr>
            <a:spLocks noGrp="1" noChangeArrowheads="1"/>
          </p:cNvSpPr>
          <p:nvPr>
            <p:ph type="body" idx="1"/>
          </p:nvPr>
        </p:nvSpPr>
        <p:spPr>
          <a:xfrm>
            <a:off x="762000" y="1676400"/>
            <a:ext cx="7543800" cy="3810000"/>
          </a:xfrm>
        </p:spPr>
        <p:txBody>
          <a:bodyPr/>
          <a:lstStyle/>
          <a:p>
            <a:pPr>
              <a:spcBef>
                <a:spcPct val="0"/>
              </a:spcBef>
              <a:spcAft>
                <a:spcPct val="25000"/>
              </a:spcAft>
              <a:buClr>
                <a:srgbClr val="3366CC"/>
              </a:buClr>
              <a:buFont typeface="Wingdings" panose="05000000000000000000" pitchFamily="2" charset="2"/>
              <a:buChar char="§"/>
            </a:pPr>
            <a:r>
              <a:rPr lang="en-US" altLang="en-US">
                <a:cs typeface="Times New Roman" panose="02020603050405020304" pitchFamily="18" charset="0"/>
              </a:rPr>
              <a:t>The management, operational, and technical controls (i.e., safeguards or countermeasures) prescribed for an information system to protect the confidentiality, integrity, and availability of the system and its information.</a:t>
            </a:r>
          </a:p>
          <a:p>
            <a:pPr>
              <a:spcBef>
                <a:spcPct val="0"/>
              </a:spcBef>
              <a:buClr>
                <a:srgbClr val="3366CC"/>
              </a:buClr>
              <a:buFont typeface="Wingdings" panose="05000000000000000000" pitchFamily="2" charset="2"/>
              <a:buNone/>
            </a:pPr>
            <a:r>
              <a:rPr lang="en-US" altLang="en-US" sz="1800" b="1">
                <a:solidFill>
                  <a:schemeClr val="tx2"/>
                </a:solidFill>
                <a:cs typeface="Times New Roman" panose="02020603050405020304" pitchFamily="18" charset="0"/>
              </a:rPr>
              <a:t>	-- [FIPS Publication 199, December 2003]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4306" name="Rectangle 2"/>
          <p:cNvSpPr>
            <a:spLocks noGrp="1" noChangeArrowheads="1"/>
          </p:cNvSpPr>
          <p:nvPr>
            <p:ph type="title"/>
          </p:nvPr>
        </p:nvSpPr>
        <p:spPr>
          <a:xfrm>
            <a:off x="685800" y="457200"/>
            <a:ext cx="7772400" cy="1143000"/>
          </a:xfrm>
        </p:spPr>
        <p:txBody>
          <a:bodyPr/>
          <a:lstStyle/>
          <a:p>
            <a:r>
              <a:rPr lang="en-US" altLang="en-US"/>
              <a:t>Key Questions</a:t>
            </a:r>
          </a:p>
        </p:txBody>
      </p:sp>
      <p:sp>
        <p:nvSpPr>
          <p:cNvPr id="994307" name="Rectangle 3"/>
          <p:cNvSpPr>
            <a:spLocks noGrp="1" noChangeArrowheads="1"/>
          </p:cNvSpPr>
          <p:nvPr>
            <p:ph type="body" idx="1"/>
          </p:nvPr>
        </p:nvSpPr>
        <p:spPr>
          <a:xfrm>
            <a:off x="609600" y="1600200"/>
            <a:ext cx="8001000" cy="4495800"/>
          </a:xfrm>
        </p:spPr>
        <p:txBody>
          <a:bodyPr/>
          <a:lstStyle/>
          <a:p>
            <a:pPr>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What security controls are needed to adequately protect an information system that supports the operations and assets of the organization?</a:t>
            </a:r>
          </a:p>
          <a:p>
            <a:pPr>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Have the selected security controls been implemented or is there a realistic plan for their implementation?</a:t>
            </a:r>
          </a:p>
          <a:p>
            <a:pPr>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To what extent are the security controls implemented correctly, operating as intended, and producing the desired outcome?</a:t>
            </a:r>
            <a:endParaRPr lang="en-US" altLang="en-US" sz="280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p:cNvSpPr>
            <a:spLocks noGrp="1" noChangeArrowheads="1"/>
          </p:cNvSpPr>
          <p:nvPr>
            <p:ph type="title"/>
          </p:nvPr>
        </p:nvSpPr>
        <p:spPr>
          <a:xfrm>
            <a:off x="685800" y="457200"/>
            <a:ext cx="7772400" cy="1143000"/>
          </a:xfrm>
        </p:spPr>
        <p:txBody>
          <a:bodyPr/>
          <a:lstStyle/>
          <a:p>
            <a:r>
              <a:rPr lang="en-US" altLang="en-US"/>
              <a:t>Today’s Climate</a:t>
            </a:r>
          </a:p>
        </p:txBody>
      </p:sp>
      <p:sp>
        <p:nvSpPr>
          <p:cNvPr id="863235" name="Rectangle 3"/>
          <p:cNvSpPr>
            <a:spLocks noGrp="1" noChangeArrowheads="1"/>
          </p:cNvSpPr>
          <p:nvPr>
            <p:ph type="body" idx="1"/>
          </p:nvPr>
        </p:nvSpPr>
        <p:spPr>
          <a:xfrm>
            <a:off x="609600" y="1676400"/>
            <a:ext cx="8001000" cy="4114800"/>
          </a:xfrm>
        </p:spPr>
        <p:txBody>
          <a:bodyPr/>
          <a:lstStyle/>
          <a:p>
            <a:pPr>
              <a:buClr>
                <a:srgbClr val="3366CC"/>
              </a:buClr>
              <a:buFont typeface="Wingdings" panose="05000000000000000000" pitchFamily="2" charset="2"/>
              <a:buChar char="§"/>
            </a:pPr>
            <a:r>
              <a:rPr lang="en-US" altLang="en-US" sz="2800">
                <a:cs typeface="Arial" panose="020B0604020202020204" pitchFamily="34" charset="0"/>
              </a:rPr>
              <a:t>Highly interactive environment of powerful computing devices and interconnected systems of systems across global networks</a:t>
            </a:r>
          </a:p>
          <a:p>
            <a:pPr>
              <a:buClr>
                <a:srgbClr val="3366CC"/>
              </a:buClr>
              <a:buFont typeface="Wingdings" panose="05000000000000000000" pitchFamily="2" charset="2"/>
              <a:buChar char="§"/>
            </a:pPr>
            <a:r>
              <a:rPr lang="en-US" altLang="en-US" sz="2800">
                <a:cs typeface="Arial" panose="020B0604020202020204" pitchFamily="34" charset="0"/>
              </a:rPr>
              <a:t>Federal agencies routinely interact with industry, private citizens, state and local governments, and the governments of other nations</a:t>
            </a:r>
          </a:p>
          <a:p>
            <a:pPr>
              <a:buClr>
                <a:srgbClr val="3366CC"/>
              </a:buClr>
              <a:buFont typeface="Wingdings" panose="05000000000000000000" pitchFamily="2" charset="2"/>
              <a:buChar char="§"/>
            </a:pPr>
            <a:r>
              <a:rPr lang="en-US" altLang="en-US" sz="2800">
                <a:cs typeface="Arial" panose="020B0604020202020204" pitchFamily="34" charset="0"/>
              </a:rPr>
              <a:t>The complexity of today’s systems and networks presents great security challenges for both producers and consumers of information technology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Rectangle 2"/>
          <p:cNvSpPr>
            <a:spLocks noGrp="1" noChangeArrowheads="1"/>
          </p:cNvSpPr>
          <p:nvPr>
            <p:ph type="title"/>
          </p:nvPr>
        </p:nvSpPr>
        <p:spPr>
          <a:xfrm>
            <a:off x="685800" y="457200"/>
            <a:ext cx="7772400" cy="990600"/>
          </a:xfrm>
        </p:spPr>
        <p:txBody>
          <a:bodyPr/>
          <a:lstStyle/>
          <a:p>
            <a:r>
              <a:rPr lang="en-US" altLang="en-US"/>
              <a:t>Catalog of Security Controls</a:t>
            </a:r>
          </a:p>
        </p:txBody>
      </p:sp>
      <p:sp>
        <p:nvSpPr>
          <p:cNvPr id="1037315" name="Rectangle 3"/>
          <p:cNvSpPr>
            <a:spLocks noGrp="1" noChangeArrowheads="1"/>
          </p:cNvSpPr>
          <p:nvPr>
            <p:ph type="body" idx="1"/>
          </p:nvPr>
        </p:nvSpPr>
        <p:spPr>
          <a:xfrm>
            <a:off x="838200" y="1600200"/>
            <a:ext cx="7696200" cy="4114800"/>
          </a:xfrm>
        </p:spPr>
        <p:txBody>
          <a:bodyPr/>
          <a:lstStyle/>
          <a:p>
            <a:pPr>
              <a:lnSpc>
                <a:spcPct val="90000"/>
              </a:lnSpc>
              <a:spcBef>
                <a:spcPct val="0"/>
              </a:spcBef>
              <a:spcAft>
                <a:spcPct val="50000"/>
              </a:spcAft>
              <a:buClr>
                <a:srgbClr val="3399FF"/>
              </a:buClr>
              <a:buFont typeface="Wingdings" panose="05000000000000000000" pitchFamily="2" charset="2"/>
              <a:buChar char="§"/>
            </a:pPr>
            <a:r>
              <a:rPr lang="en-US" altLang="en-US" sz="2800">
                <a:cs typeface="Arial" panose="020B0604020202020204" pitchFamily="34" charset="0"/>
              </a:rPr>
              <a:t>Contains 166 entries currently</a:t>
            </a:r>
          </a:p>
          <a:p>
            <a:pPr>
              <a:lnSpc>
                <a:spcPct val="90000"/>
              </a:lnSpc>
              <a:spcBef>
                <a:spcPct val="0"/>
              </a:spcBef>
              <a:spcAft>
                <a:spcPct val="50000"/>
              </a:spcAft>
              <a:buClr>
                <a:srgbClr val="3399FF"/>
              </a:buClr>
              <a:buFont typeface="Wingdings" panose="05000000000000000000" pitchFamily="2" charset="2"/>
              <a:buChar char="§"/>
            </a:pPr>
            <a:r>
              <a:rPr lang="en-US" altLang="en-US" sz="2800">
                <a:cs typeface="Arial" panose="020B0604020202020204" pitchFamily="34" charset="0"/>
              </a:rPr>
              <a:t>Organized by classes and families</a:t>
            </a:r>
          </a:p>
          <a:p>
            <a:pPr>
              <a:lnSpc>
                <a:spcPct val="90000"/>
              </a:lnSpc>
              <a:spcBef>
                <a:spcPct val="0"/>
              </a:spcBef>
              <a:spcAft>
                <a:spcPct val="50000"/>
              </a:spcAft>
              <a:buClr>
                <a:srgbClr val="3399FF"/>
              </a:buClr>
              <a:buFont typeface="Wingdings" panose="05000000000000000000" pitchFamily="2" charset="2"/>
              <a:buChar char="§"/>
            </a:pPr>
            <a:r>
              <a:rPr lang="en-US" altLang="en-US" sz="2800">
                <a:cs typeface="Arial" panose="020B0604020202020204" pitchFamily="34" charset="0"/>
              </a:rPr>
              <a:t>Includes three levels of security control strength (basic, enhanced, and strong) when appropriate and technically feasible</a:t>
            </a:r>
          </a:p>
          <a:p>
            <a:pPr>
              <a:lnSpc>
                <a:spcPct val="90000"/>
              </a:lnSpc>
              <a:spcBef>
                <a:spcPct val="0"/>
              </a:spcBef>
              <a:spcAft>
                <a:spcPct val="50000"/>
              </a:spcAft>
              <a:buClr>
                <a:srgbClr val="3399FF"/>
              </a:buClr>
              <a:buFont typeface="Wingdings" panose="05000000000000000000" pitchFamily="2" charset="2"/>
              <a:buChar char="§"/>
            </a:pPr>
            <a:r>
              <a:rPr lang="en-US" altLang="en-US" sz="2800">
                <a:cs typeface="Arial" panose="020B0604020202020204" pitchFamily="34" charset="0"/>
              </a:rPr>
              <a:t>Dynamic in nature allowing revisions and extensions to security controls to meet changing requirements and technologies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266" name="Rectangle 2"/>
          <p:cNvSpPr>
            <a:spLocks noGrp="1" noChangeArrowheads="1"/>
          </p:cNvSpPr>
          <p:nvPr>
            <p:ph type="title"/>
          </p:nvPr>
        </p:nvSpPr>
        <p:spPr>
          <a:xfrm>
            <a:off x="685800" y="457200"/>
            <a:ext cx="7772400" cy="990600"/>
          </a:xfrm>
        </p:spPr>
        <p:txBody>
          <a:bodyPr/>
          <a:lstStyle/>
          <a:p>
            <a:r>
              <a:rPr lang="en-US" altLang="en-US"/>
              <a:t>Security Control Structure</a:t>
            </a:r>
          </a:p>
        </p:txBody>
      </p:sp>
      <p:sp>
        <p:nvSpPr>
          <p:cNvPr id="1035267" name="Rectangle 3"/>
          <p:cNvSpPr>
            <a:spLocks noGrp="1" noChangeArrowheads="1"/>
          </p:cNvSpPr>
          <p:nvPr>
            <p:ph type="body" idx="1"/>
          </p:nvPr>
        </p:nvSpPr>
        <p:spPr>
          <a:xfrm>
            <a:off x="685800" y="1600200"/>
            <a:ext cx="7848600" cy="4419600"/>
          </a:xfrm>
        </p:spPr>
        <p:txBody>
          <a:bodyPr/>
          <a:lstStyle/>
          <a:p>
            <a:pPr>
              <a:lnSpc>
                <a:spcPct val="90000"/>
              </a:lnSpc>
              <a:buClr>
                <a:srgbClr val="3399FF"/>
              </a:buClr>
              <a:buFont typeface="Wingdings" panose="05000000000000000000" pitchFamily="2" charset="2"/>
              <a:buChar char="§"/>
            </a:pPr>
            <a:r>
              <a:rPr lang="en-US" altLang="en-US" sz="2800">
                <a:cs typeface="Times New Roman" panose="02020603050405020304" pitchFamily="18" charset="0"/>
              </a:rPr>
              <a:t>Section I:  </a:t>
            </a:r>
            <a:r>
              <a:rPr lang="en-US" altLang="en-US" sz="2800" i="1">
                <a:solidFill>
                  <a:schemeClr val="tx2"/>
                </a:solidFill>
                <a:cs typeface="Times New Roman" panose="02020603050405020304" pitchFamily="18" charset="0"/>
              </a:rPr>
              <a:t>Control Objective</a:t>
            </a:r>
          </a:p>
          <a:p>
            <a:pPr lvl="1">
              <a:lnSpc>
                <a:spcPct val="90000"/>
              </a:lnSpc>
              <a:spcAft>
                <a:spcPct val="20000"/>
              </a:spcAft>
              <a:buClr>
                <a:srgbClr val="3399FF"/>
              </a:buClr>
              <a:buFont typeface="Wingdings" panose="05000000000000000000" pitchFamily="2" charset="2"/>
              <a:buChar char="§"/>
            </a:pPr>
            <a:r>
              <a:rPr lang="en-US" altLang="en-US" sz="2400">
                <a:cs typeface="Times New Roman" panose="02020603050405020304" pitchFamily="18" charset="0"/>
              </a:rPr>
              <a:t>Provides the overall objective for the particular security control when applied to an information system</a:t>
            </a:r>
          </a:p>
          <a:p>
            <a:pPr>
              <a:lnSpc>
                <a:spcPct val="90000"/>
              </a:lnSpc>
              <a:spcBef>
                <a:spcPct val="0"/>
              </a:spcBef>
              <a:spcAft>
                <a:spcPct val="20000"/>
              </a:spcAft>
              <a:buClr>
                <a:srgbClr val="3399FF"/>
              </a:buClr>
              <a:buFont typeface="Wingdings" panose="05000000000000000000" pitchFamily="2" charset="2"/>
              <a:buChar char="§"/>
            </a:pPr>
            <a:r>
              <a:rPr lang="en-US" altLang="en-US" sz="2800">
                <a:cs typeface="Times New Roman" panose="02020603050405020304" pitchFamily="18" charset="0"/>
              </a:rPr>
              <a:t>Section II:  </a:t>
            </a:r>
            <a:r>
              <a:rPr lang="en-US" altLang="en-US" sz="2800" i="1">
                <a:solidFill>
                  <a:schemeClr val="tx2"/>
                </a:solidFill>
                <a:cs typeface="Times New Roman" panose="02020603050405020304" pitchFamily="18" charset="0"/>
              </a:rPr>
              <a:t>Control Mapping</a:t>
            </a:r>
          </a:p>
          <a:p>
            <a:pPr lvl="1">
              <a:lnSpc>
                <a:spcPct val="90000"/>
              </a:lnSpc>
              <a:spcAft>
                <a:spcPct val="20000"/>
              </a:spcAft>
              <a:buClr>
                <a:srgbClr val="3399FF"/>
              </a:buClr>
              <a:buFont typeface="Wingdings" panose="05000000000000000000" pitchFamily="2" charset="2"/>
              <a:buChar char="§"/>
            </a:pPr>
            <a:r>
              <a:rPr lang="en-US" altLang="en-US" sz="2400">
                <a:cs typeface="Times New Roman" panose="02020603050405020304" pitchFamily="18" charset="0"/>
              </a:rPr>
              <a:t>Lists source documents considered during development of the control catalog that have similar security controls, </a:t>
            </a:r>
            <a:r>
              <a:rPr lang="en-US" altLang="en-US" sz="2000">
                <a:cs typeface="Times New Roman" panose="02020603050405020304" pitchFamily="18" charset="0"/>
              </a:rPr>
              <a:t>(e.g., FISCAM, DoD 8500, ISO 17799, NIST SP 800-26, DCID 6/3, HHS CMS)</a:t>
            </a:r>
          </a:p>
          <a:p>
            <a:pPr>
              <a:lnSpc>
                <a:spcPct val="90000"/>
              </a:lnSpc>
              <a:buClr>
                <a:srgbClr val="3399FF"/>
              </a:buClr>
              <a:buFont typeface="Wingdings" panose="05000000000000000000" pitchFamily="2" charset="2"/>
              <a:buChar char="§"/>
            </a:pPr>
            <a:r>
              <a:rPr lang="en-US" altLang="en-US" sz="2800">
                <a:cs typeface="Times New Roman" panose="02020603050405020304" pitchFamily="18" charset="0"/>
              </a:rPr>
              <a:t>Section III: </a:t>
            </a:r>
            <a:r>
              <a:rPr lang="en-US" altLang="en-US" sz="2800" i="1">
                <a:solidFill>
                  <a:schemeClr val="tx2"/>
                </a:solidFill>
                <a:cs typeface="Times New Roman" panose="02020603050405020304" pitchFamily="18" charset="0"/>
              </a:rPr>
              <a:t>Control Description</a:t>
            </a:r>
          </a:p>
          <a:p>
            <a:pPr lvl="1">
              <a:lnSpc>
                <a:spcPct val="90000"/>
              </a:lnSpc>
              <a:spcAft>
                <a:spcPct val="20000"/>
              </a:spcAft>
              <a:buClr>
                <a:srgbClr val="3399FF"/>
              </a:buClr>
              <a:buFont typeface="Wingdings" panose="05000000000000000000" pitchFamily="2" charset="2"/>
              <a:buChar char="§"/>
            </a:pPr>
            <a:r>
              <a:rPr lang="en-US" altLang="en-US" sz="2400">
                <a:cs typeface="Times New Roman" panose="02020603050405020304" pitchFamily="18" charset="0"/>
              </a:rPr>
              <a:t>Provides the specific control requirements and details of each control</a:t>
            </a:r>
            <a:endParaRPr lang="en-US" altLang="en-US">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2978" name="Rectangle 2"/>
          <p:cNvSpPr>
            <a:spLocks noGrp="1" noChangeArrowheads="1"/>
          </p:cNvSpPr>
          <p:nvPr>
            <p:ph type="title"/>
          </p:nvPr>
        </p:nvSpPr>
        <p:spPr>
          <a:xfrm>
            <a:off x="685800" y="457200"/>
            <a:ext cx="7772400" cy="990600"/>
          </a:xfrm>
        </p:spPr>
        <p:txBody>
          <a:bodyPr/>
          <a:lstStyle/>
          <a:p>
            <a:r>
              <a:rPr lang="en-US" altLang="en-US"/>
              <a:t>Security Control Example</a:t>
            </a:r>
            <a:br>
              <a:rPr lang="en-US" altLang="en-US"/>
            </a:br>
            <a:r>
              <a:rPr lang="en-US" altLang="en-US" sz="1800" b="1" i="1">
                <a:solidFill>
                  <a:schemeClr val="accent1"/>
                </a:solidFill>
              </a:rPr>
              <a:t>Class: Operational              Family: Security Awareness and Training</a:t>
            </a:r>
          </a:p>
        </p:txBody>
      </p:sp>
      <p:sp>
        <p:nvSpPr>
          <p:cNvPr id="1022979" name="Rectangle 3"/>
          <p:cNvSpPr>
            <a:spLocks noGrp="1" noChangeArrowheads="1"/>
          </p:cNvSpPr>
          <p:nvPr>
            <p:ph type="body" idx="1"/>
          </p:nvPr>
        </p:nvSpPr>
        <p:spPr>
          <a:xfrm>
            <a:off x="762000" y="1676400"/>
            <a:ext cx="7772400" cy="3886200"/>
          </a:xfrm>
          <a:noFill/>
          <a:ln/>
        </p:spPr>
        <p:txBody>
          <a:bodyPr/>
          <a:lstStyle/>
          <a:p>
            <a:pPr algn="just">
              <a:spcAft>
                <a:spcPct val="20000"/>
              </a:spcAft>
              <a:buClr>
                <a:srgbClr val="3399FF"/>
              </a:buClr>
              <a:buFont typeface="Wingdings" panose="05000000000000000000" pitchFamily="2" charset="2"/>
              <a:buNone/>
            </a:pPr>
            <a:r>
              <a:rPr lang="en-US" altLang="en-US" sz="1600" b="1">
                <a:solidFill>
                  <a:schemeClr val="tx2"/>
                </a:solidFill>
                <a:latin typeface="Arial" panose="020B0604020202020204" pitchFamily="34" charset="0"/>
                <a:cs typeface="Arial" panose="020B0604020202020204" pitchFamily="34" charset="0"/>
              </a:rPr>
              <a:t>AT-1	SECURITY AWARENESS</a:t>
            </a:r>
          </a:p>
          <a:p>
            <a:pPr>
              <a:spcAft>
                <a:spcPct val="50000"/>
              </a:spcAft>
              <a:buClr>
                <a:srgbClr val="3399FF"/>
              </a:buClr>
              <a:buFont typeface="Wingdings" panose="05000000000000000000" pitchFamily="2" charset="2"/>
              <a:buNone/>
            </a:pPr>
            <a:r>
              <a:rPr lang="en-US" altLang="en-US" sz="1600" b="1">
                <a:solidFill>
                  <a:schemeClr val="tx2"/>
                </a:solidFill>
                <a:latin typeface="Arial" panose="020B0604020202020204" pitchFamily="34" charset="0"/>
                <a:cs typeface="Arial" panose="020B0604020202020204" pitchFamily="34" charset="0"/>
              </a:rPr>
              <a:t>		</a:t>
            </a:r>
            <a:r>
              <a:rPr lang="en-US" altLang="en-US" sz="1600" u="sng">
                <a:solidFill>
                  <a:schemeClr val="tx2"/>
                </a:solidFill>
                <a:latin typeface="Arial" panose="020B0604020202020204" pitchFamily="34" charset="0"/>
                <a:cs typeface="Arial" panose="020B0604020202020204" pitchFamily="34" charset="0"/>
              </a:rPr>
              <a:t>Control objective</a:t>
            </a:r>
            <a:r>
              <a:rPr lang="en-US" altLang="en-US" sz="1600">
                <a:solidFill>
                  <a:schemeClr val="tx2"/>
                </a:solidFill>
                <a:latin typeface="Arial" panose="020B0604020202020204" pitchFamily="34" charset="0"/>
                <a:cs typeface="Arial" panose="020B0604020202020204" pitchFamily="34" charset="0"/>
              </a:rPr>
              <a:t>:</a:t>
            </a:r>
            <a:r>
              <a:rPr lang="en-US" altLang="en-US" sz="1600">
                <a:cs typeface="Times New Roman" panose="02020603050405020304" pitchFamily="18" charset="0"/>
              </a:rPr>
              <a:t> In accordance with organizational policy, detailed procedures 	are developed, documented, and effectively implemented to ensure that 	information system users are aware of the system security requirements and their 	responsibilities toward enabling effective mission accomplishment.</a:t>
            </a:r>
          </a:p>
          <a:p>
            <a:pPr>
              <a:spcAft>
                <a:spcPct val="20000"/>
              </a:spcAft>
              <a:buClr>
                <a:srgbClr val="3399FF"/>
              </a:buClr>
              <a:buFont typeface="Wingdings" panose="05000000000000000000" pitchFamily="2" charset="2"/>
              <a:buNone/>
            </a:pPr>
            <a:r>
              <a:rPr lang="en-US" altLang="en-US" sz="1600" b="1">
                <a:solidFill>
                  <a:schemeClr val="tx2"/>
                </a:solidFill>
                <a:latin typeface="Arial" panose="020B0604020202020204" pitchFamily="34" charset="0"/>
                <a:cs typeface="Arial" panose="020B0604020202020204" pitchFamily="34" charset="0"/>
              </a:rPr>
              <a:t>AT-1.b</a:t>
            </a:r>
            <a:r>
              <a:rPr lang="en-US" altLang="en-US" sz="1600">
                <a:cs typeface="Times New Roman" panose="02020603050405020304" pitchFamily="18" charset="0"/>
              </a:rPr>
              <a:t> 	</a:t>
            </a:r>
            <a:r>
              <a:rPr lang="en-US" altLang="en-US" sz="1600" u="sng">
                <a:solidFill>
                  <a:schemeClr val="tx2"/>
                </a:solidFill>
                <a:latin typeface="Arial" panose="020B0604020202020204" pitchFamily="34" charset="0"/>
                <a:cs typeface="Arial" panose="020B0604020202020204" pitchFamily="34" charset="0"/>
              </a:rPr>
              <a:t>Basic control</a:t>
            </a:r>
            <a:r>
              <a:rPr lang="en-US" altLang="en-US" sz="1600">
                <a:solidFill>
                  <a:schemeClr val="tx2"/>
                </a:solidFill>
                <a:latin typeface="Arial" panose="020B0604020202020204" pitchFamily="34" charset="0"/>
                <a:cs typeface="Arial" panose="020B0604020202020204" pitchFamily="34" charset="0"/>
              </a:rPr>
              <a:t>:</a:t>
            </a:r>
            <a:r>
              <a:rPr lang="en-US" altLang="en-US" sz="1600">
                <a:cs typeface="Times New Roman" panose="02020603050405020304" pitchFamily="18" charset="0"/>
              </a:rPr>
              <a:t> Each information system user is aware of the system security 	requirements and that user’s security responsibilities prior to being authorized 	access to the system. Security awareness includes continual security awareness 	training conducted every [</a:t>
            </a:r>
            <a:r>
              <a:rPr lang="en-US" altLang="en-US" sz="1600" i="1">
                <a:cs typeface="Times New Roman" panose="02020603050405020304" pitchFamily="18" charset="0"/>
              </a:rPr>
              <a:t>Assignment: time period, typically annually</a:t>
            </a:r>
            <a:r>
              <a:rPr lang="en-US" altLang="en-US" sz="1600">
                <a:cs typeface="Times New Roman" panose="02020603050405020304" pitchFamily="18" charset="0"/>
              </a:rPr>
              <a:t>]. Users 	have received a copy of or have easy access to: (i) organizational security 	policies and procedures; and (ii) and rules of behavior for the information system 	or a user manual containing such rules. All employees fully understand their 	duties and responsibilities in accordance with their job descriptions as described 	in NIST Special Publications 800-16 and 800-50.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0562" name="Rectangle 2"/>
          <p:cNvSpPr>
            <a:spLocks noGrp="1" noChangeArrowheads="1"/>
          </p:cNvSpPr>
          <p:nvPr>
            <p:ph type="title"/>
          </p:nvPr>
        </p:nvSpPr>
        <p:spPr>
          <a:xfrm>
            <a:off x="685800" y="457200"/>
            <a:ext cx="7772400" cy="990600"/>
          </a:xfrm>
        </p:spPr>
        <p:txBody>
          <a:bodyPr/>
          <a:lstStyle/>
          <a:p>
            <a:r>
              <a:rPr lang="en-US" altLang="en-US"/>
              <a:t>Security Control Example</a:t>
            </a:r>
            <a:br>
              <a:rPr lang="en-US" altLang="en-US"/>
            </a:br>
            <a:r>
              <a:rPr lang="en-US" altLang="en-US" sz="1800" b="1" i="1">
                <a:solidFill>
                  <a:schemeClr val="accent1"/>
                </a:solidFill>
              </a:rPr>
              <a:t>Class: Operational              Family: Security Awareness and Training</a:t>
            </a:r>
          </a:p>
        </p:txBody>
      </p:sp>
      <p:sp>
        <p:nvSpPr>
          <p:cNvPr id="1090563" name="Rectangle 3"/>
          <p:cNvSpPr>
            <a:spLocks noGrp="1" noChangeArrowheads="1"/>
          </p:cNvSpPr>
          <p:nvPr>
            <p:ph type="body" idx="1"/>
          </p:nvPr>
        </p:nvSpPr>
        <p:spPr>
          <a:xfrm>
            <a:off x="762000" y="1676400"/>
            <a:ext cx="7772400" cy="4343400"/>
          </a:xfrm>
          <a:noFill/>
          <a:ln/>
        </p:spPr>
        <p:txBody>
          <a:bodyPr/>
          <a:lstStyle/>
          <a:p>
            <a:pPr algn="just">
              <a:spcAft>
                <a:spcPct val="20000"/>
              </a:spcAft>
              <a:buClr>
                <a:srgbClr val="3399FF"/>
              </a:buClr>
              <a:buFont typeface="Wingdings" panose="05000000000000000000" pitchFamily="2" charset="2"/>
              <a:buNone/>
            </a:pPr>
            <a:r>
              <a:rPr lang="en-US" altLang="en-US" sz="1600" b="1">
                <a:solidFill>
                  <a:schemeClr val="tx2"/>
                </a:solidFill>
                <a:latin typeface="Arial" panose="020B0604020202020204" pitchFamily="34" charset="0"/>
                <a:cs typeface="Arial" panose="020B0604020202020204" pitchFamily="34" charset="0"/>
              </a:rPr>
              <a:t>AT-2	SECURITY TRAINING</a:t>
            </a:r>
          </a:p>
          <a:p>
            <a:pPr>
              <a:spcAft>
                <a:spcPct val="50000"/>
              </a:spcAft>
              <a:buClr>
                <a:srgbClr val="3399FF"/>
              </a:buClr>
              <a:buFont typeface="Wingdings" panose="05000000000000000000" pitchFamily="2" charset="2"/>
              <a:buNone/>
            </a:pPr>
            <a:r>
              <a:rPr lang="en-US" altLang="en-US" sz="1400" b="1">
                <a:solidFill>
                  <a:schemeClr val="tx2"/>
                </a:solidFill>
                <a:latin typeface="Arial" panose="020B0604020202020204" pitchFamily="34" charset="0"/>
                <a:cs typeface="Arial" panose="020B0604020202020204" pitchFamily="34" charset="0"/>
              </a:rPr>
              <a:t>		</a:t>
            </a:r>
            <a:r>
              <a:rPr lang="en-US" altLang="en-US" sz="1600" u="sng">
                <a:solidFill>
                  <a:schemeClr val="tx2"/>
                </a:solidFill>
                <a:latin typeface="Arial" panose="020B0604020202020204" pitchFamily="34" charset="0"/>
                <a:cs typeface="Arial" panose="020B0604020202020204" pitchFamily="34" charset="0"/>
              </a:rPr>
              <a:t>Control objective</a:t>
            </a:r>
            <a:r>
              <a:rPr lang="en-US" altLang="en-US" sz="1600">
                <a:solidFill>
                  <a:schemeClr val="tx2"/>
                </a:solidFill>
                <a:latin typeface="Arial" panose="020B0604020202020204" pitchFamily="34" charset="0"/>
                <a:cs typeface="Arial" panose="020B0604020202020204" pitchFamily="34" charset="0"/>
              </a:rPr>
              <a:t>:</a:t>
            </a:r>
            <a:r>
              <a:rPr lang="en-US" altLang="en-US" sz="1600">
                <a:cs typeface="Times New Roman" panose="02020603050405020304" pitchFamily="18" charset="0"/>
              </a:rPr>
              <a:t> In accordance with organizational policy, detailed procedures 	are developed, documented, and effectively implemented to ensure that all 	personnel with significant information system security responsibilities receive 	appropriate security training.</a:t>
            </a:r>
          </a:p>
          <a:p>
            <a:pPr>
              <a:spcAft>
                <a:spcPct val="20000"/>
              </a:spcAft>
              <a:buClr>
                <a:srgbClr val="3399FF"/>
              </a:buClr>
              <a:buFont typeface="Wingdings" panose="05000000000000000000" pitchFamily="2" charset="2"/>
              <a:buNone/>
            </a:pPr>
            <a:r>
              <a:rPr lang="en-US" altLang="en-US" sz="1600" b="1">
                <a:solidFill>
                  <a:schemeClr val="tx2"/>
                </a:solidFill>
                <a:latin typeface="Arial" panose="020B0604020202020204" pitchFamily="34" charset="0"/>
                <a:cs typeface="Arial" panose="020B0604020202020204" pitchFamily="34" charset="0"/>
              </a:rPr>
              <a:t>AT-2.b</a:t>
            </a:r>
            <a:r>
              <a:rPr lang="en-US" altLang="en-US" sz="1600">
                <a:cs typeface="Times New Roman" panose="02020603050405020304" pitchFamily="18" charset="0"/>
              </a:rPr>
              <a:t> 	</a:t>
            </a:r>
            <a:r>
              <a:rPr lang="en-US" altLang="en-US" sz="1600" u="sng">
                <a:solidFill>
                  <a:schemeClr val="tx2"/>
                </a:solidFill>
                <a:latin typeface="Arial" panose="020B0604020202020204" pitchFamily="34" charset="0"/>
                <a:cs typeface="Arial" panose="020B0604020202020204" pitchFamily="34" charset="0"/>
              </a:rPr>
              <a:t>Basic control</a:t>
            </a:r>
            <a:r>
              <a:rPr lang="en-US" altLang="en-US" sz="1600">
                <a:solidFill>
                  <a:schemeClr val="tx2"/>
                </a:solidFill>
                <a:latin typeface="Arial" panose="020B0604020202020204" pitchFamily="34" charset="0"/>
                <a:cs typeface="Arial" panose="020B0604020202020204" pitchFamily="34" charset="0"/>
              </a:rPr>
              <a:t>:</a:t>
            </a:r>
            <a:r>
              <a:rPr lang="en-US" altLang="en-US" sz="1600">
                <a:cs typeface="Times New Roman" panose="02020603050405020304" pitchFamily="18" charset="0"/>
              </a:rPr>
              <a:t> The organization identifies all positions and/or roles with 	significant information system security responsibilities. A security training 	program consistent with NIST Special Publications 800-16 and 800-50 provides 	training for individuals within the organization with specific information system 	security responsibilities. Security training is adjusted to the level of the 	employee's responsibilities. Employees receive adequate training and have the 	needed security expertise and skills identified in job descriptions. The employees 	acknowledge, in writing, having received the security and awareness training. A 	record of the security subjects covered during training is maintained. Employee 	training and professional development are documented and monitored. Skill 	needs are accurately identified and included in job descriptions.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362" name="Rectangle 2"/>
          <p:cNvSpPr>
            <a:spLocks noGrp="1" noChangeArrowheads="1"/>
          </p:cNvSpPr>
          <p:nvPr>
            <p:ph type="title"/>
          </p:nvPr>
        </p:nvSpPr>
        <p:spPr>
          <a:xfrm>
            <a:off x="685800" y="457200"/>
            <a:ext cx="7772400" cy="990600"/>
          </a:xfrm>
        </p:spPr>
        <p:txBody>
          <a:bodyPr/>
          <a:lstStyle/>
          <a:p>
            <a:r>
              <a:rPr lang="en-US" altLang="en-US"/>
              <a:t>Security Controls</a:t>
            </a:r>
          </a:p>
        </p:txBody>
      </p:sp>
      <p:sp>
        <p:nvSpPr>
          <p:cNvPr id="1039363" name="Rectangle 3"/>
          <p:cNvSpPr>
            <a:spLocks noGrp="1" noChangeArrowheads="1"/>
          </p:cNvSpPr>
          <p:nvPr>
            <p:ph type="body" idx="1"/>
          </p:nvPr>
        </p:nvSpPr>
        <p:spPr>
          <a:xfrm>
            <a:off x="609600" y="1447800"/>
            <a:ext cx="7848600" cy="4495800"/>
          </a:xfrm>
        </p:spPr>
        <p:txBody>
          <a:bodyPr/>
          <a:lstStyle/>
          <a:p>
            <a:pPr>
              <a:lnSpc>
                <a:spcPct val="90000"/>
              </a:lnSpc>
              <a:spcAft>
                <a:spcPct val="20000"/>
              </a:spcAft>
              <a:buClr>
                <a:srgbClr val="3399FF"/>
              </a:buClr>
              <a:buFont typeface="Wingdings" panose="05000000000000000000" pitchFamily="2" charset="2"/>
              <a:buChar char="§"/>
            </a:pPr>
            <a:r>
              <a:rPr lang="en-US" altLang="en-US" sz="2400">
                <a:cs typeface="Times New Roman" panose="02020603050405020304" pitchFamily="18" charset="0"/>
              </a:rPr>
              <a:t>Management Controls</a:t>
            </a:r>
          </a:p>
          <a:p>
            <a:pPr lvl="1">
              <a:lnSpc>
                <a:spcPct val="90000"/>
              </a:lnSpc>
              <a:spcAft>
                <a:spcPct val="20000"/>
              </a:spcAft>
              <a:buClr>
                <a:srgbClr val="3399FF"/>
              </a:buClr>
              <a:buFont typeface="Wingdings" panose="05000000000000000000" pitchFamily="2" charset="2"/>
              <a:buChar char="§"/>
            </a:pPr>
            <a:r>
              <a:rPr lang="en-US" altLang="en-US" sz="1800">
                <a:solidFill>
                  <a:schemeClr val="tx2"/>
                </a:solidFill>
                <a:cs typeface="Times New Roman" panose="02020603050405020304" pitchFamily="18" charset="0"/>
              </a:rPr>
              <a:t>Safeguards and countermeasures employed by an organization to manage the security of the information system and the associated risk to the organization’s assets and operations</a:t>
            </a:r>
            <a:endParaRPr lang="en-US" altLang="en-US" sz="1800">
              <a:cs typeface="Times New Roman" panose="02020603050405020304" pitchFamily="18" charset="0"/>
            </a:endParaRPr>
          </a:p>
          <a:p>
            <a:pPr>
              <a:lnSpc>
                <a:spcPct val="90000"/>
              </a:lnSpc>
              <a:spcAft>
                <a:spcPct val="20000"/>
              </a:spcAft>
              <a:buClr>
                <a:srgbClr val="3399FF"/>
              </a:buClr>
              <a:buFont typeface="Wingdings" panose="05000000000000000000" pitchFamily="2" charset="2"/>
              <a:buChar char="§"/>
            </a:pPr>
            <a:r>
              <a:rPr lang="en-US" altLang="en-US" sz="2400">
                <a:cs typeface="Times New Roman" panose="02020603050405020304" pitchFamily="18" charset="0"/>
              </a:rPr>
              <a:t>Operational Controls</a:t>
            </a:r>
          </a:p>
          <a:p>
            <a:pPr lvl="1">
              <a:lnSpc>
                <a:spcPct val="90000"/>
              </a:lnSpc>
              <a:spcAft>
                <a:spcPct val="20000"/>
              </a:spcAft>
              <a:buClr>
                <a:srgbClr val="3399FF"/>
              </a:buClr>
              <a:buFont typeface="Wingdings" panose="05000000000000000000" pitchFamily="2" charset="2"/>
              <a:buChar char="§"/>
            </a:pPr>
            <a:r>
              <a:rPr lang="en-US" altLang="en-US" sz="1800">
                <a:solidFill>
                  <a:schemeClr val="tx2"/>
                </a:solidFill>
                <a:cs typeface="Times New Roman" panose="02020603050405020304" pitchFamily="18" charset="0"/>
              </a:rPr>
              <a:t>Safeguards and countermeasures employed by an organization to support the management and technical security controls in the information system (typically </a:t>
            </a:r>
            <a:r>
              <a:rPr lang="en-US" altLang="en-US" sz="1800">
                <a:solidFill>
                  <a:schemeClr val="tx2"/>
                </a:solidFill>
                <a:cs typeface="Arial" panose="020B0604020202020204" pitchFamily="34" charset="0"/>
              </a:rPr>
              <a:t>executed by people, not systems)</a:t>
            </a:r>
            <a:endParaRPr lang="en-US" altLang="en-US" sz="1800">
              <a:cs typeface="Times New Roman" panose="02020603050405020304" pitchFamily="18" charset="0"/>
            </a:endParaRPr>
          </a:p>
          <a:p>
            <a:pPr>
              <a:lnSpc>
                <a:spcPct val="90000"/>
              </a:lnSpc>
              <a:spcAft>
                <a:spcPct val="20000"/>
              </a:spcAft>
              <a:buClr>
                <a:srgbClr val="3399FF"/>
              </a:buClr>
              <a:buFont typeface="Wingdings" panose="05000000000000000000" pitchFamily="2" charset="2"/>
              <a:buChar char="§"/>
            </a:pPr>
            <a:r>
              <a:rPr lang="en-US" altLang="en-US" sz="2400">
                <a:cs typeface="Times New Roman" panose="02020603050405020304" pitchFamily="18" charset="0"/>
              </a:rPr>
              <a:t>Technical Controls</a:t>
            </a:r>
          </a:p>
          <a:p>
            <a:pPr lvl="1">
              <a:lnSpc>
                <a:spcPct val="90000"/>
              </a:lnSpc>
              <a:spcAft>
                <a:spcPct val="20000"/>
              </a:spcAft>
              <a:buClr>
                <a:srgbClr val="3399FF"/>
              </a:buClr>
              <a:buFont typeface="Wingdings" panose="05000000000000000000" pitchFamily="2" charset="2"/>
              <a:buChar char="§"/>
            </a:pPr>
            <a:r>
              <a:rPr lang="en-US" altLang="en-US" sz="1800">
                <a:solidFill>
                  <a:schemeClr val="tx2"/>
                </a:solidFill>
                <a:cs typeface="Times New Roman" panose="02020603050405020304" pitchFamily="18" charset="0"/>
              </a:rPr>
              <a:t>Safeguards and countermeasures (typically described as security mechanisms) employed within the information system’s hardware, software, or firmware to protect the system and its information from unauthorized access, use, disclosure, disruption, modification, or destruction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1410" name="Rectangle 2"/>
          <p:cNvSpPr>
            <a:spLocks noGrp="1" noChangeArrowheads="1"/>
          </p:cNvSpPr>
          <p:nvPr>
            <p:ph type="title"/>
          </p:nvPr>
        </p:nvSpPr>
        <p:spPr>
          <a:xfrm>
            <a:off x="762000" y="609600"/>
            <a:ext cx="7772400" cy="990600"/>
          </a:xfrm>
        </p:spPr>
        <p:txBody>
          <a:bodyPr/>
          <a:lstStyle/>
          <a:p>
            <a:r>
              <a:rPr lang="en-US" altLang="en-US"/>
              <a:t>Management Controls</a:t>
            </a:r>
            <a:br>
              <a:rPr lang="en-US" altLang="en-US"/>
            </a:br>
            <a:r>
              <a:rPr lang="en-US" altLang="en-US" sz="2000" b="1" i="1"/>
              <a:t>Families of Controls</a:t>
            </a:r>
          </a:p>
        </p:txBody>
      </p:sp>
      <p:sp>
        <p:nvSpPr>
          <p:cNvPr id="1041411" name="Rectangle 3"/>
          <p:cNvSpPr>
            <a:spLocks noGrp="1" noChangeArrowheads="1"/>
          </p:cNvSpPr>
          <p:nvPr>
            <p:ph type="body" idx="1"/>
          </p:nvPr>
        </p:nvSpPr>
        <p:spPr>
          <a:xfrm>
            <a:off x="838200" y="1828800"/>
            <a:ext cx="7696200" cy="4114800"/>
          </a:xfrm>
        </p:spPr>
        <p:txBody>
          <a:bodyPr/>
          <a:lstStyle/>
          <a:p>
            <a:pPr>
              <a:spcAft>
                <a:spcPct val="20000"/>
              </a:spcAft>
              <a:buClr>
                <a:srgbClr val="3399FF"/>
              </a:buClr>
              <a:buFont typeface="Wingdings" panose="05000000000000000000" pitchFamily="2" charset="2"/>
              <a:buChar char="§"/>
            </a:pPr>
            <a:r>
              <a:rPr lang="en-US" altLang="en-US">
                <a:cs typeface="Arial" panose="020B0604020202020204" pitchFamily="34" charset="0"/>
              </a:rPr>
              <a:t>Risk Assessment</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Security Planning</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System and Services Acquisition</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Security Control Review</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Processing Authorization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3458" name="Rectangle 2"/>
          <p:cNvSpPr>
            <a:spLocks noGrp="1" noChangeArrowheads="1"/>
          </p:cNvSpPr>
          <p:nvPr>
            <p:ph type="title"/>
          </p:nvPr>
        </p:nvSpPr>
        <p:spPr>
          <a:xfrm>
            <a:off x="685800" y="609600"/>
            <a:ext cx="7772400" cy="990600"/>
          </a:xfrm>
        </p:spPr>
        <p:txBody>
          <a:bodyPr/>
          <a:lstStyle/>
          <a:p>
            <a:r>
              <a:rPr lang="en-US" altLang="en-US"/>
              <a:t>Operational Controls</a:t>
            </a:r>
            <a:br>
              <a:rPr lang="en-US" altLang="en-US"/>
            </a:br>
            <a:r>
              <a:rPr lang="en-US" altLang="en-US" sz="2000" b="1" i="1"/>
              <a:t>Families of Controls</a:t>
            </a:r>
          </a:p>
        </p:txBody>
      </p:sp>
      <p:sp>
        <p:nvSpPr>
          <p:cNvPr id="1043459" name="Rectangle 3"/>
          <p:cNvSpPr>
            <a:spLocks noGrp="1" noChangeArrowheads="1"/>
          </p:cNvSpPr>
          <p:nvPr>
            <p:ph type="body" idx="1"/>
          </p:nvPr>
        </p:nvSpPr>
        <p:spPr>
          <a:xfrm>
            <a:off x="762000" y="1752600"/>
            <a:ext cx="7696200" cy="4191000"/>
          </a:xfrm>
        </p:spPr>
        <p:txBody>
          <a:bodyPr/>
          <a:lstStyle/>
          <a:p>
            <a:pPr>
              <a:spcAft>
                <a:spcPct val="20000"/>
              </a:spcAft>
              <a:buClr>
                <a:srgbClr val="3399FF"/>
              </a:buClr>
              <a:buFont typeface="Wingdings" panose="05000000000000000000" pitchFamily="2" charset="2"/>
              <a:buChar char="§"/>
            </a:pPr>
            <a:r>
              <a:rPr lang="en-US" altLang="en-US">
                <a:cs typeface="Arial" panose="020B0604020202020204" pitchFamily="34" charset="0"/>
              </a:rPr>
              <a:t>Personnel Security</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Physical and Environmental Protection</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Contingency Planning and Operations</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Configuration Management</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Hardware and Software Maintenance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ectangle 2"/>
          <p:cNvSpPr>
            <a:spLocks noGrp="1" noChangeArrowheads="1"/>
          </p:cNvSpPr>
          <p:nvPr>
            <p:ph type="title"/>
          </p:nvPr>
        </p:nvSpPr>
        <p:spPr>
          <a:xfrm>
            <a:off x="685800" y="609600"/>
            <a:ext cx="7772400" cy="990600"/>
          </a:xfrm>
        </p:spPr>
        <p:txBody>
          <a:bodyPr/>
          <a:lstStyle/>
          <a:p>
            <a:r>
              <a:rPr lang="en-US" altLang="en-US"/>
              <a:t>Operational Controls</a:t>
            </a:r>
            <a:br>
              <a:rPr lang="en-US" altLang="en-US"/>
            </a:br>
            <a:r>
              <a:rPr lang="en-US" altLang="en-US" sz="2000" b="1" i="1"/>
              <a:t>Families of Controls</a:t>
            </a:r>
          </a:p>
        </p:txBody>
      </p:sp>
      <p:sp>
        <p:nvSpPr>
          <p:cNvPr id="1045507" name="Rectangle 3"/>
          <p:cNvSpPr>
            <a:spLocks noGrp="1" noChangeArrowheads="1"/>
          </p:cNvSpPr>
          <p:nvPr>
            <p:ph type="body" idx="1"/>
          </p:nvPr>
        </p:nvSpPr>
        <p:spPr>
          <a:xfrm>
            <a:off x="838200" y="1828800"/>
            <a:ext cx="7696200" cy="4114800"/>
          </a:xfrm>
        </p:spPr>
        <p:txBody>
          <a:bodyPr/>
          <a:lstStyle/>
          <a:p>
            <a:pPr>
              <a:spcAft>
                <a:spcPct val="20000"/>
              </a:spcAft>
              <a:buClr>
                <a:srgbClr val="3399FF"/>
              </a:buClr>
              <a:buFont typeface="Wingdings" panose="05000000000000000000" pitchFamily="2" charset="2"/>
              <a:buChar char="§"/>
            </a:pPr>
            <a:r>
              <a:rPr lang="en-US" altLang="en-US">
                <a:cs typeface="Arial" panose="020B0604020202020204" pitchFamily="34" charset="0"/>
              </a:rPr>
              <a:t>System and Information Integrity</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Media Protection</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Incident Response</a:t>
            </a:r>
          </a:p>
          <a:p>
            <a:pPr>
              <a:spcAft>
                <a:spcPct val="20000"/>
              </a:spcAft>
              <a:buClr>
                <a:srgbClr val="3399FF"/>
              </a:buClr>
              <a:buFont typeface="Wingdings" panose="05000000000000000000" pitchFamily="2" charset="2"/>
              <a:buChar char="§"/>
            </a:pPr>
            <a:r>
              <a:rPr lang="en-US" altLang="en-US">
                <a:solidFill>
                  <a:schemeClr val="tx2"/>
                </a:solidFill>
                <a:cs typeface="Arial" panose="020B0604020202020204" pitchFamily="34" charset="0"/>
              </a:rPr>
              <a:t>Security Awareness and Training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p:cNvSpPr>
            <a:spLocks noGrp="1" noChangeArrowheads="1"/>
          </p:cNvSpPr>
          <p:nvPr>
            <p:ph type="title"/>
          </p:nvPr>
        </p:nvSpPr>
        <p:spPr>
          <a:xfrm>
            <a:off x="685800" y="533400"/>
            <a:ext cx="7772400" cy="990600"/>
          </a:xfrm>
        </p:spPr>
        <p:txBody>
          <a:bodyPr/>
          <a:lstStyle/>
          <a:p>
            <a:r>
              <a:rPr lang="en-US" altLang="en-US"/>
              <a:t>Technical Controls</a:t>
            </a:r>
            <a:br>
              <a:rPr lang="en-US" altLang="en-US"/>
            </a:br>
            <a:r>
              <a:rPr lang="en-US" altLang="en-US" sz="2000" b="1" i="1"/>
              <a:t>Families of Controls</a:t>
            </a:r>
          </a:p>
        </p:txBody>
      </p:sp>
      <p:sp>
        <p:nvSpPr>
          <p:cNvPr id="1047555" name="Rectangle 3"/>
          <p:cNvSpPr>
            <a:spLocks noGrp="1" noChangeArrowheads="1"/>
          </p:cNvSpPr>
          <p:nvPr>
            <p:ph type="body" idx="1"/>
          </p:nvPr>
        </p:nvSpPr>
        <p:spPr>
          <a:xfrm>
            <a:off x="838200" y="1752600"/>
            <a:ext cx="7696200" cy="4114800"/>
          </a:xfrm>
        </p:spPr>
        <p:txBody>
          <a:bodyPr/>
          <a:lstStyle/>
          <a:p>
            <a:pPr>
              <a:spcAft>
                <a:spcPct val="20000"/>
              </a:spcAft>
              <a:buClr>
                <a:srgbClr val="3399FF"/>
              </a:buClr>
              <a:buFont typeface="Wingdings" panose="05000000000000000000" pitchFamily="2" charset="2"/>
              <a:buChar char="§"/>
            </a:pPr>
            <a:r>
              <a:rPr lang="en-US" altLang="en-US">
                <a:cs typeface="Arial" panose="020B0604020202020204" pitchFamily="34" charset="0"/>
              </a:rPr>
              <a:t>Identification and Authentication</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Logical Access Control</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Accountability (Including Audit)</a:t>
            </a:r>
          </a:p>
          <a:p>
            <a:pPr>
              <a:spcAft>
                <a:spcPct val="20000"/>
              </a:spcAft>
              <a:buClr>
                <a:srgbClr val="3399FF"/>
              </a:buClr>
              <a:buFont typeface="Wingdings" panose="05000000000000000000" pitchFamily="2" charset="2"/>
              <a:buChar char="§"/>
            </a:pPr>
            <a:r>
              <a:rPr lang="en-US" altLang="en-US">
                <a:cs typeface="Arial" panose="020B0604020202020204" pitchFamily="34" charset="0"/>
              </a:rPr>
              <a:t>System and Communications Protection</a:t>
            </a:r>
            <a:endParaRPr lang="en-US" altLang="en-US" sz="3600">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650" name="Rectangle 2"/>
          <p:cNvSpPr>
            <a:spLocks noGrp="1" noChangeArrowheads="1"/>
          </p:cNvSpPr>
          <p:nvPr>
            <p:ph type="title"/>
          </p:nvPr>
        </p:nvSpPr>
        <p:spPr>
          <a:xfrm>
            <a:off x="685800" y="457200"/>
            <a:ext cx="7772400" cy="990600"/>
          </a:xfrm>
        </p:spPr>
        <p:txBody>
          <a:bodyPr/>
          <a:lstStyle/>
          <a:p>
            <a:r>
              <a:rPr lang="en-US" altLang="en-US"/>
              <a:t>Baseline Security Controls</a:t>
            </a:r>
          </a:p>
        </p:txBody>
      </p:sp>
      <p:sp>
        <p:nvSpPr>
          <p:cNvPr id="1051651" name="Rectangle 3"/>
          <p:cNvSpPr>
            <a:spLocks noGrp="1" noChangeArrowheads="1"/>
          </p:cNvSpPr>
          <p:nvPr>
            <p:ph type="body" idx="1"/>
          </p:nvPr>
        </p:nvSpPr>
        <p:spPr>
          <a:xfrm>
            <a:off x="838200" y="1600200"/>
            <a:ext cx="7696200" cy="4419600"/>
          </a:xfrm>
        </p:spPr>
        <p:txBody>
          <a:bodyPr/>
          <a:lstStyle/>
          <a:p>
            <a:pPr>
              <a:spcAft>
                <a:spcPct val="20000"/>
              </a:spcAft>
              <a:buClr>
                <a:srgbClr val="3399FF"/>
              </a:buClr>
              <a:buFont typeface="Wingdings" panose="05000000000000000000" pitchFamily="2" charset="2"/>
              <a:buChar char="§"/>
            </a:pPr>
            <a:r>
              <a:rPr lang="en-US" altLang="en-US" sz="2800">
                <a:cs typeface="Arial" panose="020B0604020202020204" pitchFamily="34" charset="0"/>
              </a:rPr>
              <a:t>Three sets of baseline (minimum) security controls defined for security categories in accordance with FIPS Publication 199</a:t>
            </a:r>
          </a:p>
          <a:p>
            <a:pPr>
              <a:spcAft>
                <a:spcPct val="20000"/>
              </a:spcAft>
              <a:buClr>
                <a:srgbClr val="3399FF"/>
              </a:buClr>
              <a:buFont typeface="Wingdings" panose="05000000000000000000" pitchFamily="2" charset="2"/>
              <a:buChar char="§"/>
            </a:pPr>
            <a:r>
              <a:rPr lang="en-US" altLang="en-US" sz="2800">
                <a:cs typeface="Arial" panose="020B0604020202020204" pitchFamily="34" charset="0"/>
              </a:rPr>
              <a:t>Each set of security controls in the respective baselines (i.e., low, moderate, high) provides an estimated threat coverage</a:t>
            </a:r>
          </a:p>
          <a:p>
            <a:pPr>
              <a:spcAft>
                <a:spcPct val="20000"/>
              </a:spcAft>
              <a:buClr>
                <a:srgbClr val="3399FF"/>
              </a:buClr>
              <a:buFont typeface="Wingdings" panose="05000000000000000000" pitchFamily="2" charset="2"/>
              <a:buChar char="§"/>
            </a:pPr>
            <a:r>
              <a:rPr lang="en-US" altLang="en-US" sz="2800">
                <a:cs typeface="Arial" panose="020B0604020202020204" pitchFamily="34" charset="0"/>
              </a:rPr>
              <a:t>For identifiable threat sources, security controls in the baselines provide: (i) full coverage; (ii) partial coverage; or (iii) no coverage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ChangeArrowheads="1"/>
          </p:cNvSpPr>
          <p:nvPr>
            <p:ph type="title"/>
          </p:nvPr>
        </p:nvSpPr>
        <p:spPr>
          <a:xfrm>
            <a:off x="685800" y="457200"/>
            <a:ext cx="7772400" cy="1143000"/>
          </a:xfrm>
        </p:spPr>
        <p:txBody>
          <a:bodyPr/>
          <a:lstStyle/>
          <a:p>
            <a:r>
              <a:rPr lang="en-US" altLang="en-US"/>
              <a:t>The Advantage of the Offense</a:t>
            </a:r>
          </a:p>
        </p:txBody>
      </p:sp>
      <p:sp>
        <p:nvSpPr>
          <p:cNvPr id="865283" name="Rectangle 3"/>
          <p:cNvSpPr>
            <a:spLocks noGrp="1" noChangeArrowheads="1"/>
          </p:cNvSpPr>
          <p:nvPr>
            <p:ph type="body" idx="1"/>
          </p:nvPr>
        </p:nvSpPr>
        <p:spPr>
          <a:xfrm>
            <a:off x="609600" y="1676400"/>
            <a:ext cx="8001000" cy="4343400"/>
          </a:xfrm>
        </p:spPr>
        <p:txBody>
          <a:bodyPr/>
          <a:lstStyle/>
          <a:p>
            <a:pPr>
              <a:lnSpc>
                <a:spcPct val="90000"/>
              </a:lnSpc>
              <a:buClr>
                <a:srgbClr val="3366CC"/>
              </a:buClr>
              <a:buFont typeface="Wingdings" panose="05000000000000000000" pitchFamily="2" charset="2"/>
              <a:buChar char="§"/>
            </a:pPr>
            <a:r>
              <a:rPr lang="en-US" altLang="en-US">
                <a:cs typeface="Arial" panose="020B0604020202020204" pitchFamily="34" charset="0"/>
              </a:rPr>
              <a:t>Powerful attack tools now available over the Internet to anyone who wants them</a:t>
            </a:r>
          </a:p>
          <a:p>
            <a:pPr>
              <a:lnSpc>
                <a:spcPct val="90000"/>
              </a:lnSpc>
              <a:buClr>
                <a:srgbClr val="3366CC"/>
              </a:buClr>
              <a:buFont typeface="Wingdings" panose="05000000000000000000" pitchFamily="2" charset="2"/>
              <a:buChar char="§"/>
            </a:pPr>
            <a:r>
              <a:rPr lang="en-US" altLang="en-US">
                <a:cs typeface="Arial" panose="020B0604020202020204" pitchFamily="34" charset="0"/>
              </a:rPr>
              <a:t>Powerful, affordable computing platforms to launch sophisticated attacks now available to the masses</a:t>
            </a:r>
          </a:p>
          <a:p>
            <a:pPr>
              <a:lnSpc>
                <a:spcPct val="90000"/>
              </a:lnSpc>
              <a:buClr>
                <a:srgbClr val="3366CC"/>
              </a:buClr>
              <a:buFont typeface="Wingdings" panose="05000000000000000000" pitchFamily="2" charset="2"/>
              <a:buChar char="§"/>
            </a:pPr>
            <a:r>
              <a:rPr lang="en-US" altLang="en-US">
                <a:cs typeface="Arial" panose="020B0604020202020204" pitchFamily="34" charset="0"/>
              </a:rPr>
              <a:t>Little skill or sophistication required to initiate extremely harmful attacks</a:t>
            </a:r>
          </a:p>
          <a:p>
            <a:pPr>
              <a:lnSpc>
                <a:spcPct val="90000"/>
              </a:lnSpc>
              <a:buClr>
                <a:srgbClr val="3366CC"/>
              </a:buClr>
              <a:buFont typeface="Wingdings" panose="05000000000000000000" pitchFamily="2" charset="2"/>
              <a:buNone/>
            </a:pPr>
            <a:r>
              <a:rPr lang="en-US" altLang="en-US" sz="2800" i="1">
                <a:solidFill>
                  <a:schemeClr val="tx2"/>
                </a:solidFill>
                <a:cs typeface="Arial" panose="020B0604020202020204" pitchFamily="34" charset="0"/>
              </a:rPr>
              <a:t>	Result: The sophistication of the </a:t>
            </a:r>
            <a:r>
              <a:rPr lang="en-US" altLang="en-US" sz="2800" i="1" u="sng">
                <a:solidFill>
                  <a:schemeClr val="tx2"/>
                </a:solidFill>
                <a:cs typeface="Arial" panose="020B0604020202020204" pitchFamily="34" charset="0"/>
              </a:rPr>
              <a:t>attack</a:t>
            </a:r>
            <a:r>
              <a:rPr lang="en-US" altLang="en-US" sz="2800" i="1">
                <a:solidFill>
                  <a:schemeClr val="tx2"/>
                </a:solidFill>
                <a:cs typeface="Arial" panose="020B0604020202020204" pitchFamily="34" charset="0"/>
              </a:rPr>
              <a:t> is growing, but the sophistication of the </a:t>
            </a:r>
            <a:r>
              <a:rPr lang="en-US" altLang="en-US" sz="2800" i="1" u="sng">
                <a:solidFill>
                  <a:schemeClr val="tx2"/>
                </a:solidFill>
                <a:cs typeface="Arial" panose="020B0604020202020204" pitchFamily="34" charset="0"/>
              </a:rPr>
              <a:t>attacker</a:t>
            </a:r>
            <a:r>
              <a:rPr lang="en-US" altLang="en-US" sz="2800" i="1">
                <a:solidFill>
                  <a:schemeClr val="tx2"/>
                </a:solidFill>
                <a:cs typeface="Arial" panose="020B0604020202020204" pitchFamily="34" charset="0"/>
              </a:rPr>
              <a:t> is not.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698" name="Rectangle 2"/>
          <p:cNvSpPr>
            <a:spLocks noGrp="1" noChangeArrowheads="1"/>
          </p:cNvSpPr>
          <p:nvPr>
            <p:ph type="title"/>
          </p:nvPr>
        </p:nvSpPr>
        <p:spPr>
          <a:xfrm>
            <a:off x="685800" y="457200"/>
            <a:ext cx="7772400" cy="990600"/>
          </a:xfrm>
        </p:spPr>
        <p:txBody>
          <a:bodyPr/>
          <a:lstStyle/>
          <a:p>
            <a:r>
              <a:rPr lang="en-US" altLang="en-US"/>
              <a:t>Baseline Security Controls</a:t>
            </a:r>
          </a:p>
        </p:txBody>
      </p:sp>
      <p:sp>
        <p:nvSpPr>
          <p:cNvPr id="1053699" name="Rectangle 3"/>
          <p:cNvSpPr>
            <a:spLocks noGrp="1" noChangeArrowheads="1"/>
          </p:cNvSpPr>
          <p:nvPr>
            <p:ph type="body" idx="1"/>
          </p:nvPr>
        </p:nvSpPr>
        <p:spPr>
          <a:xfrm>
            <a:off x="838200" y="1600200"/>
            <a:ext cx="7696200" cy="4419600"/>
          </a:xfrm>
        </p:spPr>
        <p:txBody>
          <a:bodyPr/>
          <a:lstStyle/>
          <a:p>
            <a:pPr>
              <a:spcAft>
                <a:spcPct val="20000"/>
              </a:spcAft>
              <a:buClr>
                <a:srgbClr val="3399FF"/>
              </a:buClr>
              <a:buFont typeface="Wingdings" panose="05000000000000000000" pitchFamily="2" charset="2"/>
              <a:buChar char="§"/>
            </a:pPr>
            <a:r>
              <a:rPr lang="en-US" altLang="en-US" sz="2800">
                <a:cs typeface="Arial" panose="020B0604020202020204" pitchFamily="34" charset="0"/>
              </a:rPr>
              <a:t>Baseline security controls provide a </a:t>
            </a:r>
            <a:r>
              <a:rPr lang="en-US" altLang="en-US" sz="2800" i="1">
                <a:cs typeface="Arial" panose="020B0604020202020204" pitchFamily="34" charset="0"/>
              </a:rPr>
              <a:t>starting point</a:t>
            </a:r>
            <a:r>
              <a:rPr lang="en-US" altLang="en-US" sz="2800">
                <a:cs typeface="Arial" panose="020B0604020202020204" pitchFamily="34" charset="0"/>
              </a:rPr>
              <a:t> for organizations and communities of interest in their security control selection process</a:t>
            </a:r>
          </a:p>
          <a:p>
            <a:pPr>
              <a:spcAft>
                <a:spcPct val="20000"/>
              </a:spcAft>
              <a:buClr>
                <a:srgbClr val="3399FF"/>
              </a:buClr>
              <a:buFont typeface="Wingdings" panose="05000000000000000000" pitchFamily="2" charset="2"/>
              <a:buChar char="§"/>
            </a:pPr>
            <a:r>
              <a:rPr lang="en-US" altLang="en-US" sz="2800">
                <a:cs typeface="Arial" panose="020B0604020202020204" pitchFamily="34" charset="0"/>
              </a:rPr>
              <a:t>The security control set can be tailored by organizations based on results of risk assessments and/or specific security requirements (e.g., HIPAA, Gramm-Leach-Bliley)</a:t>
            </a:r>
          </a:p>
          <a:p>
            <a:pPr>
              <a:spcAft>
                <a:spcPct val="20000"/>
              </a:spcAft>
              <a:buClr>
                <a:srgbClr val="3399FF"/>
              </a:buClr>
              <a:buFont typeface="Wingdings" panose="05000000000000000000" pitchFamily="2" charset="2"/>
              <a:buChar char="§"/>
            </a:pPr>
            <a:r>
              <a:rPr lang="en-US" altLang="en-US" sz="2800">
                <a:cs typeface="Arial" panose="020B0604020202020204" pitchFamily="34" charset="0"/>
              </a:rPr>
              <a:t>The final agreed upon set of security controls is documented in the system security plan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7794" name="Rectangle 2"/>
          <p:cNvSpPr>
            <a:spLocks noGrp="1" noChangeArrowheads="1"/>
          </p:cNvSpPr>
          <p:nvPr>
            <p:ph type="title"/>
          </p:nvPr>
        </p:nvSpPr>
        <p:spPr>
          <a:xfrm>
            <a:off x="685800" y="457200"/>
            <a:ext cx="7772400" cy="990600"/>
          </a:xfrm>
        </p:spPr>
        <p:txBody>
          <a:bodyPr/>
          <a:lstStyle/>
          <a:p>
            <a:r>
              <a:rPr lang="en-US" altLang="en-US"/>
              <a:t>Control Selection Process</a:t>
            </a:r>
          </a:p>
        </p:txBody>
      </p:sp>
      <p:grpSp>
        <p:nvGrpSpPr>
          <p:cNvPr id="1057795" name="Group 3"/>
          <p:cNvGrpSpPr>
            <a:grpSpLocks/>
          </p:cNvGrpSpPr>
          <p:nvPr/>
        </p:nvGrpSpPr>
        <p:grpSpPr bwMode="auto">
          <a:xfrm>
            <a:off x="1371600" y="1966913"/>
            <a:ext cx="6286500" cy="2697162"/>
            <a:chOff x="1386" y="1366"/>
            <a:chExt cx="3960" cy="1699"/>
          </a:xfrm>
        </p:grpSpPr>
        <p:grpSp>
          <p:nvGrpSpPr>
            <p:cNvPr id="1057796" name="Group 4"/>
            <p:cNvGrpSpPr>
              <a:grpSpLocks/>
            </p:cNvGrpSpPr>
            <p:nvPr/>
          </p:nvGrpSpPr>
          <p:grpSpPr bwMode="auto">
            <a:xfrm>
              <a:off x="1386" y="1366"/>
              <a:ext cx="1098" cy="1699"/>
              <a:chOff x="1482" y="1099"/>
              <a:chExt cx="1098" cy="1699"/>
            </a:xfrm>
          </p:grpSpPr>
          <p:grpSp>
            <p:nvGrpSpPr>
              <p:cNvPr id="1057797" name="Group 5"/>
              <p:cNvGrpSpPr>
                <a:grpSpLocks/>
              </p:cNvGrpSpPr>
              <p:nvPr/>
            </p:nvGrpSpPr>
            <p:grpSpPr bwMode="auto">
              <a:xfrm>
                <a:off x="1482" y="1751"/>
                <a:ext cx="1098" cy="384"/>
                <a:chOff x="1482" y="1751"/>
                <a:chExt cx="1098" cy="384"/>
              </a:xfrm>
            </p:grpSpPr>
            <p:sp>
              <p:nvSpPr>
                <p:cNvPr id="1057798" name="Rectangle 6"/>
                <p:cNvSpPr>
                  <a:spLocks noChangeArrowheads="1"/>
                </p:cNvSpPr>
                <p:nvPr/>
              </p:nvSpPr>
              <p:spPr bwMode="auto">
                <a:xfrm>
                  <a:off x="1482" y="1751"/>
                  <a:ext cx="663" cy="384"/>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799" name="Line 7"/>
                <p:cNvSpPr>
                  <a:spLocks noChangeShapeType="1"/>
                </p:cNvSpPr>
                <p:nvPr/>
              </p:nvSpPr>
              <p:spPr bwMode="auto">
                <a:xfrm>
                  <a:off x="2193" y="1943"/>
                  <a:ext cx="387" cy="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00" name="Text Box 8"/>
                <p:cNvSpPr txBox="1">
                  <a:spLocks noChangeArrowheads="1"/>
                </p:cNvSpPr>
                <p:nvPr/>
              </p:nvSpPr>
              <p:spPr bwMode="auto">
                <a:xfrm>
                  <a:off x="1482" y="1780"/>
                  <a:ext cx="66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solidFill>
                        <a:srgbClr val="000000"/>
                      </a:solidFill>
                      <a:latin typeface="Arial" panose="020B0604020202020204" pitchFamily="34" charset="0"/>
                    </a:rPr>
                    <a:t>Moderate</a:t>
                  </a:r>
                </a:p>
                <a:p>
                  <a:pPr algn="ctr"/>
                  <a:r>
                    <a:rPr lang="en-US" altLang="en-US" sz="1400" b="1">
                      <a:solidFill>
                        <a:srgbClr val="000000"/>
                      </a:solidFill>
                      <a:latin typeface="Arial" panose="020B0604020202020204" pitchFamily="34" charset="0"/>
                    </a:rPr>
                    <a:t>Impact</a:t>
                  </a:r>
                </a:p>
              </p:txBody>
            </p:sp>
          </p:grpSp>
          <p:grpSp>
            <p:nvGrpSpPr>
              <p:cNvPr id="1057801" name="Group 9"/>
              <p:cNvGrpSpPr>
                <a:grpSpLocks/>
              </p:cNvGrpSpPr>
              <p:nvPr/>
            </p:nvGrpSpPr>
            <p:grpSpPr bwMode="auto">
              <a:xfrm>
                <a:off x="1482" y="2414"/>
                <a:ext cx="1098" cy="384"/>
                <a:chOff x="1482" y="2414"/>
                <a:chExt cx="1098" cy="384"/>
              </a:xfrm>
            </p:grpSpPr>
            <p:sp>
              <p:nvSpPr>
                <p:cNvPr id="1057802" name="Rectangle 10"/>
                <p:cNvSpPr>
                  <a:spLocks noChangeArrowheads="1"/>
                </p:cNvSpPr>
                <p:nvPr/>
              </p:nvSpPr>
              <p:spPr bwMode="auto">
                <a:xfrm>
                  <a:off x="1482" y="2414"/>
                  <a:ext cx="663" cy="384"/>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03" name="Line 11"/>
                <p:cNvSpPr>
                  <a:spLocks noChangeShapeType="1"/>
                </p:cNvSpPr>
                <p:nvPr/>
              </p:nvSpPr>
              <p:spPr bwMode="auto">
                <a:xfrm>
                  <a:off x="2193" y="2606"/>
                  <a:ext cx="387" cy="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04" name="Text Box 12"/>
                <p:cNvSpPr txBox="1">
                  <a:spLocks noChangeArrowheads="1"/>
                </p:cNvSpPr>
                <p:nvPr/>
              </p:nvSpPr>
              <p:spPr bwMode="auto">
                <a:xfrm>
                  <a:off x="1482" y="2443"/>
                  <a:ext cx="66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solidFill>
                        <a:srgbClr val="000000"/>
                      </a:solidFill>
                      <a:latin typeface="Arial" panose="020B0604020202020204" pitchFamily="34" charset="0"/>
                    </a:rPr>
                    <a:t>High</a:t>
                  </a:r>
                </a:p>
                <a:p>
                  <a:pPr algn="ctr"/>
                  <a:r>
                    <a:rPr lang="en-US" altLang="en-US" sz="1400" b="1">
                      <a:solidFill>
                        <a:srgbClr val="000000"/>
                      </a:solidFill>
                      <a:latin typeface="Arial" panose="020B0604020202020204" pitchFamily="34" charset="0"/>
                    </a:rPr>
                    <a:t>Impact</a:t>
                  </a:r>
                </a:p>
              </p:txBody>
            </p:sp>
          </p:grpSp>
          <p:grpSp>
            <p:nvGrpSpPr>
              <p:cNvPr id="1057805" name="Group 13"/>
              <p:cNvGrpSpPr>
                <a:grpSpLocks/>
              </p:cNvGrpSpPr>
              <p:nvPr/>
            </p:nvGrpSpPr>
            <p:grpSpPr bwMode="auto">
              <a:xfrm>
                <a:off x="1482" y="1099"/>
                <a:ext cx="1098" cy="384"/>
                <a:chOff x="1482" y="1099"/>
                <a:chExt cx="1098" cy="384"/>
              </a:xfrm>
            </p:grpSpPr>
            <p:sp>
              <p:nvSpPr>
                <p:cNvPr id="1057806" name="Rectangle 14"/>
                <p:cNvSpPr>
                  <a:spLocks noChangeArrowheads="1"/>
                </p:cNvSpPr>
                <p:nvPr/>
              </p:nvSpPr>
              <p:spPr bwMode="auto">
                <a:xfrm>
                  <a:off x="1482" y="1099"/>
                  <a:ext cx="663"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07" name="Line 15"/>
                <p:cNvSpPr>
                  <a:spLocks noChangeShapeType="1"/>
                </p:cNvSpPr>
                <p:nvPr/>
              </p:nvSpPr>
              <p:spPr bwMode="auto">
                <a:xfrm>
                  <a:off x="2193" y="1291"/>
                  <a:ext cx="387" cy="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08" name="Text Box 16"/>
                <p:cNvSpPr txBox="1">
                  <a:spLocks noChangeArrowheads="1"/>
                </p:cNvSpPr>
                <p:nvPr/>
              </p:nvSpPr>
              <p:spPr bwMode="auto">
                <a:xfrm>
                  <a:off x="1482" y="1128"/>
                  <a:ext cx="66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solidFill>
                        <a:srgbClr val="000000"/>
                      </a:solidFill>
                      <a:latin typeface="Arial" panose="020B0604020202020204" pitchFamily="34" charset="0"/>
                    </a:rPr>
                    <a:t>Low</a:t>
                  </a:r>
                </a:p>
                <a:p>
                  <a:pPr algn="ctr"/>
                  <a:r>
                    <a:rPr lang="en-US" altLang="en-US" sz="1400" b="1">
                      <a:solidFill>
                        <a:srgbClr val="000000"/>
                      </a:solidFill>
                      <a:latin typeface="Arial" panose="020B0604020202020204" pitchFamily="34" charset="0"/>
                    </a:rPr>
                    <a:t>Impact</a:t>
                  </a:r>
                </a:p>
              </p:txBody>
            </p:sp>
          </p:grpSp>
        </p:grpSp>
        <p:grpSp>
          <p:nvGrpSpPr>
            <p:cNvPr id="1057809" name="Group 17"/>
            <p:cNvGrpSpPr>
              <a:grpSpLocks/>
            </p:cNvGrpSpPr>
            <p:nvPr/>
          </p:nvGrpSpPr>
          <p:grpSpPr bwMode="auto">
            <a:xfrm>
              <a:off x="2484" y="1374"/>
              <a:ext cx="1098" cy="1691"/>
              <a:chOff x="2580" y="1107"/>
              <a:chExt cx="1098" cy="1691"/>
            </a:xfrm>
          </p:grpSpPr>
          <p:grpSp>
            <p:nvGrpSpPr>
              <p:cNvPr id="1057810" name="Group 18"/>
              <p:cNvGrpSpPr>
                <a:grpSpLocks/>
              </p:cNvGrpSpPr>
              <p:nvPr/>
            </p:nvGrpSpPr>
            <p:grpSpPr bwMode="auto">
              <a:xfrm>
                <a:off x="2580" y="1107"/>
                <a:ext cx="1098" cy="384"/>
                <a:chOff x="1968" y="1296"/>
                <a:chExt cx="954" cy="384"/>
              </a:xfrm>
            </p:grpSpPr>
            <p:sp>
              <p:nvSpPr>
                <p:cNvPr id="1057811" name="Rectangle 19"/>
                <p:cNvSpPr>
                  <a:spLocks noChangeArrowheads="1"/>
                </p:cNvSpPr>
                <p:nvPr/>
              </p:nvSpPr>
              <p:spPr bwMode="auto">
                <a:xfrm>
                  <a:off x="1968" y="1296"/>
                  <a:ext cx="576"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12" name="Line 20"/>
                <p:cNvSpPr>
                  <a:spLocks noChangeShapeType="1"/>
                </p:cNvSpPr>
                <p:nvPr/>
              </p:nvSpPr>
              <p:spPr bwMode="auto">
                <a:xfrm>
                  <a:off x="2586" y="1488"/>
                  <a:ext cx="336" cy="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13" name="Text Box 21"/>
                <p:cNvSpPr txBox="1">
                  <a:spLocks noChangeArrowheads="1"/>
                </p:cNvSpPr>
                <p:nvPr/>
              </p:nvSpPr>
              <p:spPr bwMode="auto">
                <a:xfrm>
                  <a:off x="1968" y="1325"/>
                  <a:ext cx="576"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solidFill>
                        <a:srgbClr val="000000"/>
                      </a:solidFill>
                      <a:latin typeface="Arial" panose="020B0604020202020204" pitchFamily="34" charset="0"/>
                    </a:rPr>
                    <a:t>Low</a:t>
                  </a:r>
                </a:p>
                <a:p>
                  <a:pPr algn="ctr"/>
                  <a:r>
                    <a:rPr lang="en-US" altLang="en-US" sz="1400" b="1">
                      <a:solidFill>
                        <a:srgbClr val="000000"/>
                      </a:solidFill>
                      <a:latin typeface="Arial" panose="020B0604020202020204" pitchFamily="34" charset="0"/>
                    </a:rPr>
                    <a:t>Baseline</a:t>
                  </a:r>
                </a:p>
              </p:txBody>
            </p:sp>
          </p:grpSp>
          <p:grpSp>
            <p:nvGrpSpPr>
              <p:cNvPr id="1057814" name="Group 22"/>
              <p:cNvGrpSpPr>
                <a:grpSpLocks/>
              </p:cNvGrpSpPr>
              <p:nvPr/>
            </p:nvGrpSpPr>
            <p:grpSpPr bwMode="auto">
              <a:xfrm>
                <a:off x="2580" y="1751"/>
                <a:ext cx="1098" cy="384"/>
                <a:chOff x="2580" y="1751"/>
                <a:chExt cx="1098" cy="384"/>
              </a:xfrm>
            </p:grpSpPr>
            <p:sp>
              <p:nvSpPr>
                <p:cNvPr id="1057815" name="Rectangle 23"/>
                <p:cNvSpPr>
                  <a:spLocks noChangeArrowheads="1"/>
                </p:cNvSpPr>
                <p:nvPr/>
              </p:nvSpPr>
              <p:spPr bwMode="auto">
                <a:xfrm>
                  <a:off x="2580" y="1751"/>
                  <a:ext cx="663" cy="384"/>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16" name="Line 24"/>
                <p:cNvSpPr>
                  <a:spLocks noChangeShapeType="1"/>
                </p:cNvSpPr>
                <p:nvPr/>
              </p:nvSpPr>
              <p:spPr bwMode="auto">
                <a:xfrm>
                  <a:off x="3291" y="1943"/>
                  <a:ext cx="387" cy="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17" name="Text Box 25"/>
                <p:cNvSpPr txBox="1">
                  <a:spLocks noChangeArrowheads="1"/>
                </p:cNvSpPr>
                <p:nvPr/>
              </p:nvSpPr>
              <p:spPr bwMode="auto">
                <a:xfrm>
                  <a:off x="2580" y="1780"/>
                  <a:ext cx="66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solidFill>
                        <a:srgbClr val="000000"/>
                      </a:solidFill>
                      <a:latin typeface="Arial" panose="020B0604020202020204" pitchFamily="34" charset="0"/>
                    </a:rPr>
                    <a:t>Moderate</a:t>
                  </a:r>
                </a:p>
                <a:p>
                  <a:pPr algn="ctr"/>
                  <a:r>
                    <a:rPr lang="en-US" altLang="en-US" sz="1400" b="1">
                      <a:solidFill>
                        <a:srgbClr val="000000"/>
                      </a:solidFill>
                      <a:latin typeface="Arial" panose="020B0604020202020204" pitchFamily="34" charset="0"/>
                    </a:rPr>
                    <a:t>Baseline</a:t>
                  </a:r>
                </a:p>
              </p:txBody>
            </p:sp>
          </p:grpSp>
          <p:grpSp>
            <p:nvGrpSpPr>
              <p:cNvPr id="1057818" name="Group 26"/>
              <p:cNvGrpSpPr>
                <a:grpSpLocks/>
              </p:cNvGrpSpPr>
              <p:nvPr/>
            </p:nvGrpSpPr>
            <p:grpSpPr bwMode="auto">
              <a:xfrm>
                <a:off x="2580" y="2414"/>
                <a:ext cx="1098" cy="384"/>
                <a:chOff x="2580" y="2414"/>
                <a:chExt cx="1098" cy="384"/>
              </a:xfrm>
            </p:grpSpPr>
            <p:sp>
              <p:nvSpPr>
                <p:cNvPr id="1057819" name="Rectangle 27"/>
                <p:cNvSpPr>
                  <a:spLocks noChangeArrowheads="1"/>
                </p:cNvSpPr>
                <p:nvPr/>
              </p:nvSpPr>
              <p:spPr bwMode="auto">
                <a:xfrm>
                  <a:off x="2580" y="2414"/>
                  <a:ext cx="663" cy="384"/>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20" name="Line 28"/>
                <p:cNvSpPr>
                  <a:spLocks noChangeShapeType="1"/>
                </p:cNvSpPr>
                <p:nvPr/>
              </p:nvSpPr>
              <p:spPr bwMode="auto">
                <a:xfrm>
                  <a:off x="3291" y="2606"/>
                  <a:ext cx="387" cy="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21" name="Text Box 29"/>
                <p:cNvSpPr txBox="1">
                  <a:spLocks noChangeArrowheads="1"/>
                </p:cNvSpPr>
                <p:nvPr/>
              </p:nvSpPr>
              <p:spPr bwMode="auto">
                <a:xfrm>
                  <a:off x="2580" y="2443"/>
                  <a:ext cx="66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solidFill>
                        <a:srgbClr val="000000"/>
                      </a:solidFill>
                      <a:latin typeface="Arial" panose="020B0604020202020204" pitchFamily="34" charset="0"/>
                    </a:rPr>
                    <a:t>High</a:t>
                  </a:r>
                </a:p>
                <a:p>
                  <a:pPr algn="ctr"/>
                  <a:r>
                    <a:rPr lang="en-US" altLang="en-US" sz="1400" b="1">
                      <a:solidFill>
                        <a:srgbClr val="000000"/>
                      </a:solidFill>
                      <a:latin typeface="Arial" panose="020B0604020202020204" pitchFamily="34" charset="0"/>
                    </a:rPr>
                    <a:t>Baseline</a:t>
                  </a:r>
                </a:p>
              </p:txBody>
            </p:sp>
          </p:grpSp>
        </p:grpSp>
        <p:grpSp>
          <p:nvGrpSpPr>
            <p:cNvPr id="1057822" name="Group 30"/>
            <p:cNvGrpSpPr>
              <a:grpSpLocks/>
            </p:cNvGrpSpPr>
            <p:nvPr/>
          </p:nvGrpSpPr>
          <p:grpSpPr bwMode="auto">
            <a:xfrm>
              <a:off x="3582" y="1374"/>
              <a:ext cx="1098" cy="1691"/>
              <a:chOff x="3678" y="1107"/>
              <a:chExt cx="1098" cy="1691"/>
            </a:xfrm>
          </p:grpSpPr>
          <p:grpSp>
            <p:nvGrpSpPr>
              <p:cNvPr id="1057823" name="Group 31"/>
              <p:cNvGrpSpPr>
                <a:grpSpLocks/>
              </p:cNvGrpSpPr>
              <p:nvPr/>
            </p:nvGrpSpPr>
            <p:grpSpPr bwMode="auto">
              <a:xfrm>
                <a:off x="3678" y="1107"/>
                <a:ext cx="1098" cy="384"/>
                <a:chOff x="3678" y="1107"/>
                <a:chExt cx="1098" cy="384"/>
              </a:xfrm>
            </p:grpSpPr>
            <p:sp>
              <p:nvSpPr>
                <p:cNvPr id="1057824" name="Rectangle 32"/>
                <p:cNvSpPr>
                  <a:spLocks noChangeArrowheads="1"/>
                </p:cNvSpPr>
                <p:nvPr/>
              </p:nvSpPr>
              <p:spPr bwMode="auto">
                <a:xfrm>
                  <a:off x="3678" y="1107"/>
                  <a:ext cx="663" cy="384"/>
                </a:xfrm>
                <a:prstGeom prst="rect">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25" name="Line 33"/>
                <p:cNvSpPr>
                  <a:spLocks noChangeShapeType="1"/>
                </p:cNvSpPr>
                <p:nvPr/>
              </p:nvSpPr>
              <p:spPr bwMode="auto">
                <a:xfrm>
                  <a:off x="4389" y="1299"/>
                  <a:ext cx="387" cy="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26" name="Text Box 34"/>
                <p:cNvSpPr txBox="1">
                  <a:spLocks noChangeArrowheads="1"/>
                </p:cNvSpPr>
                <p:nvPr/>
              </p:nvSpPr>
              <p:spPr bwMode="auto">
                <a:xfrm>
                  <a:off x="3678" y="1136"/>
                  <a:ext cx="663"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100" b="1">
                      <a:solidFill>
                        <a:srgbClr val="000000"/>
                      </a:solidFill>
                      <a:latin typeface="Arial" panose="020B0604020202020204" pitchFamily="34" charset="0"/>
                    </a:rPr>
                    <a:t>Risk</a:t>
                  </a:r>
                </a:p>
                <a:p>
                  <a:pPr algn="ctr"/>
                  <a:r>
                    <a:rPr lang="en-US" altLang="en-US" sz="1100" b="1">
                      <a:solidFill>
                        <a:srgbClr val="000000"/>
                      </a:solidFill>
                      <a:latin typeface="Arial" panose="020B0604020202020204" pitchFamily="34" charset="0"/>
                    </a:rPr>
                    <a:t>Assessment</a:t>
                  </a:r>
                </a:p>
              </p:txBody>
            </p:sp>
          </p:grpSp>
          <p:grpSp>
            <p:nvGrpSpPr>
              <p:cNvPr id="1057827" name="Group 35"/>
              <p:cNvGrpSpPr>
                <a:grpSpLocks/>
              </p:cNvGrpSpPr>
              <p:nvPr/>
            </p:nvGrpSpPr>
            <p:grpSpPr bwMode="auto">
              <a:xfrm>
                <a:off x="3678" y="1751"/>
                <a:ext cx="1098" cy="384"/>
                <a:chOff x="3678" y="1751"/>
                <a:chExt cx="1098" cy="384"/>
              </a:xfrm>
            </p:grpSpPr>
            <p:sp>
              <p:nvSpPr>
                <p:cNvPr id="1057828" name="Rectangle 36"/>
                <p:cNvSpPr>
                  <a:spLocks noChangeArrowheads="1"/>
                </p:cNvSpPr>
                <p:nvPr/>
              </p:nvSpPr>
              <p:spPr bwMode="auto">
                <a:xfrm>
                  <a:off x="3678" y="1751"/>
                  <a:ext cx="663" cy="384"/>
                </a:xfrm>
                <a:prstGeom prst="rect">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29" name="Line 37"/>
                <p:cNvSpPr>
                  <a:spLocks noChangeShapeType="1"/>
                </p:cNvSpPr>
                <p:nvPr/>
              </p:nvSpPr>
              <p:spPr bwMode="auto">
                <a:xfrm>
                  <a:off x="4389" y="1943"/>
                  <a:ext cx="387" cy="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30" name="Text Box 38"/>
                <p:cNvSpPr txBox="1">
                  <a:spLocks noChangeArrowheads="1"/>
                </p:cNvSpPr>
                <p:nvPr/>
              </p:nvSpPr>
              <p:spPr bwMode="auto">
                <a:xfrm>
                  <a:off x="3678" y="1780"/>
                  <a:ext cx="663"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100" b="1">
                      <a:solidFill>
                        <a:srgbClr val="000000"/>
                      </a:solidFill>
                      <a:latin typeface="Arial" panose="020B0604020202020204" pitchFamily="34" charset="0"/>
                    </a:rPr>
                    <a:t>Risk Assessment</a:t>
                  </a:r>
                </a:p>
              </p:txBody>
            </p:sp>
          </p:grpSp>
          <p:grpSp>
            <p:nvGrpSpPr>
              <p:cNvPr id="1057831" name="Group 39"/>
              <p:cNvGrpSpPr>
                <a:grpSpLocks/>
              </p:cNvGrpSpPr>
              <p:nvPr/>
            </p:nvGrpSpPr>
            <p:grpSpPr bwMode="auto">
              <a:xfrm>
                <a:off x="3678" y="2414"/>
                <a:ext cx="1098" cy="384"/>
                <a:chOff x="3678" y="2414"/>
                <a:chExt cx="1098" cy="384"/>
              </a:xfrm>
            </p:grpSpPr>
            <p:sp>
              <p:nvSpPr>
                <p:cNvPr id="1057832" name="Rectangle 40"/>
                <p:cNvSpPr>
                  <a:spLocks noChangeArrowheads="1"/>
                </p:cNvSpPr>
                <p:nvPr/>
              </p:nvSpPr>
              <p:spPr bwMode="auto">
                <a:xfrm>
                  <a:off x="3678" y="2414"/>
                  <a:ext cx="663" cy="384"/>
                </a:xfrm>
                <a:prstGeom prst="rect">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33" name="Line 41"/>
                <p:cNvSpPr>
                  <a:spLocks noChangeShapeType="1"/>
                </p:cNvSpPr>
                <p:nvPr/>
              </p:nvSpPr>
              <p:spPr bwMode="auto">
                <a:xfrm>
                  <a:off x="4389" y="2606"/>
                  <a:ext cx="387" cy="0"/>
                </a:xfrm>
                <a:prstGeom prst="line">
                  <a:avLst/>
                </a:prstGeom>
                <a:noFill/>
                <a:ln w="635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834" name="Text Box 42"/>
                <p:cNvSpPr txBox="1">
                  <a:spLocks noChangeArrowheads="1"/>
                </p:cNvSpPr>
                <p:nvPr/>
              </p:nvSpPr>
              <p:spPr bwMode="auto">
                <a:xfrm>
                  <a:off x="3678" y="2443"/>
                  <a:ext cx="663"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100" b="1">
                      <a:solidFill>
                        <a:srgbClr val="000000"/>
                      </a:solidFill>
                      <a:latin typeface="Arial" panose="020B0604020202020204" pitchFamily="34" charset="0"/>
                    </a:rPr>
                    <a:t>Risk Assessment</a:t>
                  </a:r>
                </a:p>
              </p:txBody>
            </p:sp>
          </p:grpSp>
        </p:grpSp>
        <p:grpSp>
          <p:nvGrpSpPr>
            <p:cNvPr id="1057835" name="Group 43"/>
            <p:cNvGrpSpPr>
              <a:grpSpLocks/>
            </p:cNvGrpSpPr>
            <p:nvPr/>
          </p:nvGrpSpPr>
          <p:grpSpPr bwMode="auto">
            <a:xfrm>
              <a:off x="4683" y="1374"/>
              <a:ext cx="663" cy="1691"/>
              <a:chOff x="4779" y="1107"/>
              <a:chExt cx="663" cy="1691"/>
            </a:xfrm>
          </p:grpSpPr>
          <p:grpSp>
            <p:nvGrpSpPr>
              <p:cNvPr id="1057836" name="Group 44"/>
              <p:cNvGrpSpPr>
                <a:grpSpLocks/>
              </p:cNvGrpSpPr>
              <p:nvPr/>
            </p:nvGrpSpPr>
            <p:grpSpPr bwMode="auto">
              <a:xfrm>
                <a:off x="4779" y="1107"/>
                <a:ext cx="663" cy="384"/>
                <a:chOff x="4779" y="1107"/>
                <a:chExt cx="663" cy="384"/>
              </a:xfrm>
            </p:grpSpPr>
            <p:sp>
              <p:nvSpPr>
                <p:cNvPr id="1057837" name="Rectangle 45"/>
                <p:cNvSpPr>
                  <a:spLocks noChangeArrowheads="1"/>
                </p:cNvSpPr>
                <p:nvPr/>
              </p:nvSpPr>
              <p:spPr bwMode="auto">
                <a:xfrm>
                  <a:off x="4779" y="1107"/>
                  <a:ext cx="663"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38" name="Text Box 46"/>
                <p:cNvSpPr txBox="1">
                  <a:spLocks noChangeArrowheads="1"/>
                </p:cNvSpPr>
                <p:nvPr/>
              </p:nvSpPr>
              <p:spPr bwMode="auto">
                <a:xfrm>
                  <a:off x="4779" y="1136"/>
                  <a:ext cx="66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solidFill>
                        <a:srgbClr val="000000"/>
                      </a:solidFill>
                      <a:latin typeface="Arial" panose="020B0604020202020204" pitchFamily="34" charset="0"/>
                    </a:rPr>
                    <a:t>Security</a:t>
                  </a:r>
                </a:p>
                <a:p>
                  <a:pPr algn="ctr"/>
                  <a:r>
                    <a:rPr lang="en-US" altLang="en-US" sz="1400" b="1">
                      <a:solidFill>
                        <a:srgbClr val="000000"/>
                      </a:solidFill>
                      <a:latin typeface="Arial" panose="020B0604020202020204" pitchFamily="34" charset="0"/>
                    </a:rPr>
                    <a:t>Plan</a:t>
                  </a:r>
                </a:p>
              </p:txBody>
            </p:sp>
          </p:grpSp>
          <p:grpSp>
            <p:nvGrpSpPr>
              <p:cNvPr id="1057839" name="Group 47"/>
              <p:cNvGrpSpPr>
                <a:grpSpLocks/>
              </p:cNvGrpSpPr>
              <p:nvPr/>
            </p:nvGrpSpPr>
            <p:grpSpPr bwMode="auto">
              <a:xfrm>
                <a:off x="4779" y="1751"/>
                <a:ext cx="663" cy="384"/>
                <a:chOff x="4779" y="1751"/>
                <a:chExt cx="663" cy="384"/>
              </a:xfrm>
            </p:grpSpPr>
            <p:sp>
              <p:nvSpPr>
                <p:cNvPr id="1057840" name="Rectangle 48"/>
                <p:cNvSpPr>
                  <a:spLocks noChangeArrowheads="1"/>
                </p:cNvSpPr>
                <p:nvPr/>
              </p:nvSpPr>
              <p:spPr bwMode="auto">
                <a:xfrm>
                  <a:off x="4779" y="1751"/>
                  <a:ext cx="663" cy="384"/>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41" name="Text Box 49"/>
                <p:cNvSpPr txBox="1">
                  <a:spLocks noChangeArrowheads="1"/>
                </p:cNvSpPr>
                <p:nvPr/>
              </p:nvSpPr>
              <p:spPr bwMode="auto">
                <a:xfrm>
                  <a:off x="4779" y="1780"/>
                  <a:ext cx="66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solidFill>
                        <a:srgbClr val="000000"/>
                      </a:solidFill>
                      <a:latin typeface="Arial" panose="020B0604020202020204" pitchFamily="34" charset="0"/>
                    </a:rPr>
                    <a:t>Security Plan</a:t>
                  </a:r>
                </a:p>
              </p:txBody>
            </p:sp>
          </p:grpSp>
          <p:grpSp>
            <p:nvGrpSpPr>
              <p:cNvPr id="1057842" name="Group 50"/>
              <p:cNvGrpSpPr>
                <a:grpSpLocks/>
              </p:cNvGrpSpPr>
              <p:nvPr/>
            </p:nvGrpSpPr>
            <p:grpSpPr bwMode="auto">
              <a:xfrm>
                <a:off x="4779" y="2414"/>
                <a:ext cx="663" cy="384"/>
                <a:chOff x="4779" y="2414"/>
                <a:chExt cx="663" cy="384"/>
              </a:xfrm>
            </p:grpSpPr>
            <p:sp>
              <p:nvSpPr>
                <p:cNvPr id="1057843" name="Rectangle 51"/>
                <p:cNvSpPr>
                  <a:spLocks noChangeArrowheads="1"/>
                </p:cNvSpPr>
                <p:nvPr/>
              </p:nvSpPr>
              <p:spPr bwMode="auto">
                <a:xfrm>
                  <a:off x="4779" y="2414"/>
                  <a:ext cx="663" cy="384"/>
                </a:xfrm>
                <a:prstGeom prst="rect">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844" name="Text Box 52"/>
                <p:cNvSpPr txBox="1">
                  <a:spLocks noChangeArrowheads="1"/>
                </p:cNvSpPr>
                <p:nvPr/>
              </p:nvSpPr>
              <p:spPr bwMode="auto">
                <a:xfrm>
                  <a:off x="4779" y="2443"/>
                  <a:ext cx="663" cy="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b="1">
                      <a:solidFill>
                        <a:srgbClr val="000000"/>
                      </a:solidFill>
                      <a:latin typeface="Arial" panose="020B0604020202020204" pitchFamily="34" charset="0"/>
                    </a:rPr>
                    <a:t>Security</a:t>
                  </a:r>
                </a:p>
                <a:p>
                  <a:pPr algn="ctr"/>
                  <a:r>
                    <a:rPr lang="en-US" altLang="en-US" sz="1400" b="1">
                      <a:solidFill>
                        <a:srgbClr val="000000"/>
                      </a:solidFill>
                      <a:latin typeface="Arial" panose="020B0604020202020204" pitchFamily="34" charset="0"/>
                    </a:rPr>
                    <a:t>Plan</a:t>
                  </a:r>
                </a:p>
              </p:txBody>
            </p:sp>
          </p:grpSp>
        </p:grpSp>
      </p:grpSp>
      <p:sp>
        <p:nvSpPr>
          <p:cNvPr id="1057845" name="Text Box 53"/>
          <p:cNvSpPr txBox="1">
            <a:spLocks noChangeArrowheads="1"/>
          </p:cNvSpPr>
          <p:nvPr/>
        </p:nvSpPr>
        <p:spPr bwMode="auto">
          <a:xfrm>
            <a:off x="866775" y="4810125"/>
            <a:ext cx="1990725"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a:t>Establish security</a:t>
            </a:r>
          </a:p>
          <a:p>
            <a:pPr algn="ctr">
              <a:spcAft>
                <a:spcPct val="20000"/>
              </a:spcAft>
            </a:pPr>
            <a:r>
              <a:rPr lang="en-US" altLang="en-US" sz="1400"/>
              <a:t>category of information system</a:t>
            </a:r>
          </a:p>
          <a:p>
            <a:pPr algn="ctr"/>
            <a:r>
              <a:rPr lang="en-US" altLang="en-US" sz="1200" b="1">
                <a:solidFill>
                  <a:srgbClr val="FFFF00"/>
                </a:solidFill>
                <a:latin typeface="Arial" panose="020B0604020202020204" pitchFamily="34" charset="0"/>
              </a:rPr>
              <a:t>FIPS Publication 199</a:t>
            </a:r>
          </a:p>
        </p:txBody>
      </p:sp>
      <p:sp>
        <p:nvSpPr>
          <p:cNvPr id="1057846" name="Text Box 54"/>
          <p:cNvSpPr txBox="1">
            <a:spLocks noChangeArrowheads="1"/>
          </p:cNvSpPr>
          <p:nvPr/>
        </p:nvSpPr>
        <p:spPr bwMode="auto">
          <a:xfrm>
            <a:off x="2809875" y="4810125"/>
            <a:ext cx="1800225" cy="92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a:t>Select minimum</a:t>
            </a:r>
          </a:p>
          <a:p>
            <a:pPr algn="ctr">
              <a:spcAft>
                <a:spcPct val="20000"/>
              </a:spcAft>
            </a:pPr>
            <a:r>
              <a:rPr lang="en-US" altLang="en-US" sz="1400"/>
              <a:t>security controls</a:t>
            </a:r>
          </a:p>
          <a:p>
            <a:pPr algn="ctr"/>
            <a:r>
              <a:rPr lang="en-US" altLang="en-US" sz="1200" b="1">
                <a:solidFill>
                  <a:srgbClr val="FFFF00"/>
                </a:solidFill>
                <a:latin typeface="Arial" panose="020B0604020202020204" pitchFamily="34" charset="0"/>
              </a:rPr>
              <a:t>SP 800-53</a:t>
            </a:r>
          </a:p>
          <a:p>
            <a:pPr algn="ctr"/>
            <a:r>
              <a:rPr lang="en-US" altLang="en-US" sz="1200" b="1">
                <a:solidFill>
                  <a:srgbClr val="FFFF00"/>
                </a:solidFill>
                <a:latin typeface="Arial" panose="020B0604020202020204" pitchFamily="34" charset="0"/>
              </a:rPr>
              <a:t>FIPS Publication 200</a:t>
            </a:r>
          </a:p>
        </p:txBody>
      </p:sp>
      <p:sp>
        <p:nvSpPr>
          <p:cNvPr id="1057847" name="Text Box 55"/>
          <p:cNvSpPr txBox="1">
            <a:spLocks noChangeArrowheads="1"/>
          </p:cNvSpPr>
          <p:nvPr/>
        </p:nvSpPr>
        <p:spPr bwMode="auto">
          <a:xfrm>
            <a:off x="4652963" y="4810125"/>
            <a:ext cx="1595437"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a:t>Factor in local</a:t>
            </a:r>
          </a:p>
          <a:p>
            <a:pPr algn="ctr"/>
            <a:r>
              <a:rPr lang="en-US" altLang="en-US" sz="1400"/>
              <a:t>conditions; adjust</a:t>
            </a:r>
          </a:p>
          <a:p>
            <a:pPr algn="ctr">
              <a:spcAft>
                <a:spcPct val="20000"/>
              </a:spcAft>
            </a:pPr>
            <a:r>
              <a:rPr lang="en-US" altLang="en-US" sz="1400"/>
              <a:t>security controls</a:t>
            </a:r>
          </a:p>
          <a:p>
            <a:pPr algn="ctr"/>
            <a:r>
              <a:rPr lang="en-US" altLang="en-US" sz="1200" b="1">
                <a:solidFill>
                  <a:srgbClr val="FFFF00"/>
                </a:solidFill>
                <a:latin typeface="Arial" panose="020B0604020202020204" pitchFamily="34" charset="0"/>
              </a:rPr>
              <a:t>SP 800-30</a:t>
            </a:r>
          </a:p>
        </p:txBody>
      </p:sp>
      <p:sp>
        <p:nvSpPr>
          <p:cNvPr id="1057848" name="Text Box 56"/>
          <p:cNvSpPr txBox="1">
            <a:spLocks noChangeArrowheads="1"/>
          </p:cNvSpPr>
          <p:nvPr/>
        </p:nvSpPr>
        <p:spPr bwMode="auto">
          <a:xfrm>
            <a:off x="6248400" y="4810125"/>
            <a:ext cx="1871663"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400"/>
              <a:t>Document security</a:t>
            </a:r>
          </a:p>
          <a:p>
            <a:pPr algn="ctr"/>
            <a:r>
              <a:rPr lang="en-US" altLang="en-US" sz="1400"/>
              <a:t>controls in</a:t>
            </a:r>
          </a:p>
          <a:p>
            <a:pPr algn="ctr">
              <a:spcAft>
                <a:spcPct val="20000"/>
              </a:spcAft>
            </a:pPr>
            <a:r>
              <a:rPr lang="en-US" altLang="en-US" sz="1400"/>
              <a:t>security plan</a:t>
            </a:r>
          </a:p>
          <a:p>
            <a:pPr algn="ctr"/>
            <a:r>
              <a:rPr lang="en-US" altLang="en-US" sz="1200" b="1">
                <a:solidFill>
                  <a:srgbClr val="FFFF00"/>
                </a:solidFill>
                <a:latin typeface="Arial" panose="020B0604020202020204" pitchFamily="34" charset="0"/>
              </a:rPr>
              <a:t>SP 800-18</a:t>
            </a:r>
          </a:p>
        </p:txBody>
      </p:sp>
      <p:grpSp>
        <p:nvGrpSpPr>
          <p:cNvPr id="1057849" name="Group 57"/>
          <p:cNvGrpSpPr>
            <a:grpSpLocks/>
          </p:cNvGrpSpPr>
          <p:nvPr/>
        </p:nvGrpSpPr>
        <p:grpSpPr bwMode="auto">
          <a:xfrm>
            <a:off x="1143000" y="1458913"/>
            <a:ext cx="6781800" cy="336550"/>
            <a:chOff x="1200" y="1056"/>
            <a:chExt cx="4272" cy="212"/>
          </a:xfrm>
        </p:grpSpPr>
        <p:sp>
          <p:nvSpPr>
            <p:cNvPr id="1057850" name="Text Box 58"/>
            <p:cNvSpPr txBox="1">
              <a:spLocks noChangeArrowheads="1"/>
            </p:cNvSpPr>
            <p:nvPr/>
          </p:nvSpPr>
          <p:spPr bwMode="auto">
            <a:xfrm>
              <a:off x="1200" y="1056"/>
              <a:ext cx="10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b="1" i="1">
                  <a:latin typeface="Arial" panose="020B0604020202020204" pitchFamily="34" charset="0"/>
                </a:rPr>
                <a:t>Categorize</a:t>
              </a:r>
            </a:p>
          </p:txBody>
        </p:sp>
        <p:sp>
          <p:nvSpPr>
            <p:cNvPr id="1057851" name="Text Box 59"/>
            <p:cNvSpPr txBox="1">
              <a:spLocks noChangeArrowheads="1"/>
            </p:cNvSpPr>
            <p:nvPr/>
          </p:nvSpPr>
          <p:spPr bwMode="auto">
            <a:xfrm>
              <a:off x="2280" y="1056"/>
              <a:ext cx="10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b="1" i="1">
                  <a:latin typeface="Arial" panose="020B0604020202020204" pitchFamily="34" charset="0"/>
                </a:rPr>
                <a:t>Select</a:t>
              </a:r>
            </a:p>
          </p:txBody>
        </p:sp>
        <p:sp>
          <p:nvSpPr>
            <p:cNvPr id="1057852" name="Text Box 60"/>
            <p:cNvSpPr txBox="1">
              <a:spLocks noChangeArrowheads="1"/>
            </p:cNvSpPr>
            <p:nvPr/>
          </p:nvSpPr>
          <p:spPr bwMode="auto">
            <a:xfrm>
              <a:off x="3384" y="1056"/>
              <a:ext cx="10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b="1" i="1">
                  <a:latin typeface="Arial" panose="020B0604020202020204" pitchFamily="34" charset="0"/>
                </a:rPr>
                <a:t>Adjust</a:t>
              </a:r>
            </a:p>
          </p:txBody>
        </p:sp>
        <p:sp>
          <p:nvSpPr>
            <p:cNvPr id="1057853" name="Text Box 61"/>
            <p:cNvSpPr txBox="1">
              <a:spLocks noChangeArrowheads="1"/>
            </p:cNvSpPr>
            <p:nvPr/>
          </p:nvSpPr>
          <p:spPr bwMode="auto">
            <a:xfrm>
              <a:off x="4464" y="1056"/>
              <a:ext cx="100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b="1" i="1">
                  <a:latin typeface="Arial" panose="020B0604020202020204" pitchFamily="34" charset="0"/>
                </a:rPr>
                <a:t>Document</a:t>
              </a: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Rectangle 2"/>
          <p:cNvSpPr>
            <a:spLocks noGrp="1" noChangeArrowheads="1"/>
          </p:cNvSpPr>
          <p:nvPr>
            <p:ph type="title"/>
          </p:nvPr>
        </p:nvSpPr>
        <p:spPr>
          <a:xfrm>
            <a:off x="533400" y="533400"/>
            <a:ext cx="8077200" cy="1066800"/>
          </a:xfrm>
        </p:spPr>
        <p:txBody>
          <a:bodyPr/>
          <a:lstStyle/>
          <a:p>
            <a:r>
              <a:rPr lang="en-US" altLang="en-US"/>
              <a:t>Certification and Accreditation</a:t>
            </a:r>
            <a:endParaRPr lang="en-US" altLang="en-US" sz="2000" b="1" i="1"/>
          </a:p>
        </p:txBody>
      </p:sp>
      <p:sp>
        <p:nvSpPr>
          <p:cNvPr id="898051" name="Rectangle 3"/>
          <p:cNvSpPr>
            <a:spLocks noGrp="1" noChangeArrowheads="1"/>
          </p:cNvSpPr>
          <p:nvPr>
            <p:ph type="body" idx="1"/>
          </p:nvPr>
        </p:nvSpPr>
        <p:spPr>
          <a:xfrm>
            <a:off x="685800" y="1752600"/>
            <a:ext cx="7696200" cy="4038600"/>
          </a:xfrm>
        </p:spPr>
        <p:txBody>
          <a:bodyPr/>
          <a:lstStyle/>
          <a:p>
            <a:pPr>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Conduct periodic testing and evaluation of the effectiveness of information security policies, procedures, and practices (including management, operational, and technical controls)</a:t>
            </a:r>
          </a:p>
          <a:p>
            <a:pPr>
              <a:buClr>
                <a:srgbClr val="3366CC"/>
              </a:buClr>
              <a:buFont typeface="Wingdings" panose="05000000000000000000" pitchFamily="2" charset="2"/>
              <a:buChar char="§"/>
            </a:pPr>
            <a:r>
              <a:rPr lang="en-US" altLang="en-US" sz="2800">
                <a:cs typeface="Times New Roman" panose="02020603050405020304" pitchFamily="18" charset="0"/>
              </a:rPr>
              <a:t>Publication status:</a:t>
            </a:r>
          </a:p>
          <a:p>
            <a:pPr lvl="1">
              <a:buClr>
                <a:schemeClr val="tx2"/>
              </a:buClr>
              <a:buFont typeface="Wingdings" panose="05000000000000000000" pitchFamily="2" charset="2"/>
              <a:buChar char="ü"/>
            </a:pPr>
            <a:r>
              <a:rPr lang="en-US" altLang="en-US" sz="2000">
                <a:cs typeface="Times New Roman" panose="02020603050405020304" pitchFamily="18" charset="0"/>
              </a:rPr>
              <a:t>NIST Special Publication 800-37, “Guide for the Security Certification and Accreditation of Federal Information Systems”</a:t>
            </a:r>
          </a:p>
          <a:p>
            <a:pPr lvl="1">
              <a:buClr>
                <a:schemeClr val="tx2"/>
              </a:buClr>
              <a:buFont typeface="Wingdings" panose="05000000000000000000" pitchFamily="2" charset="2"/>
              <a:buChar char="ü"/>
            </a:pPr>
            <a:r>
              <a:rPr lang="en-US" altLang="en-US" sz="2000">
                <a:cs typeface="Times New Roman" panose="02020603050405020304" pitchFamily="18" charset="0"/>
              </a:rPr>
              <a:t>NIST Special Publication 800-53A, “Assessing the Security Controls in Federal Information Systems”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Rectangle 2"/>
          <p:cNvSpPr>
            <a:spLocks noGrp="1" noChangeArrowheads="1"/>
          </p:cNvSpPr>
          <p:nvPr>
            <p:ph type="title"/>
          </p:nvPr>
        </p:nvSpPr>
        <p:spPr>
          <a:xfrm>
            <a:off x="685800" y="609600"/>
            <a:ext cx="7772400" cy="1447800"/>
          </a:xfrm>
        </p:spPr>
        <p:txBody>
          <a:bodyPr/>
          <a:lstStyle/>
          <a:p>
            <a:r>
              <a:rPr lang="en-US" altLang="en-US"/>
              <a:t>Special Publication 800-37</a:t>
            </a:r>
            <a:br>
              <a:rPr lang="en-US" altLang="en-US"/>
            </a:br>
            <a:r>
              <a:rPr lang="en-US" altLang="en-US" sz="1800" b="1" i="1"/>
              <a:t>Guide for the Security Certification and Accreditation</a:t>
            </a:r>
            <a:br>
              <a:rPr lang="en-US" altLang="en-US" sz="1800" b="1" i="1"/>
            </a:br>
            <a:r>
              <a:rPr lang="en-US" altLang="en-US" sz="1800" b="1" i="1"/>
              <a:t>of Federal Information Systems</a:t>
            </a:r>
          </a:p>
        </p:txBody>
      </p:sp>
      <p:sp>
        <p:nvSpPr>
          <p:cNvPr id="717827" name="Rectangle 3"/>
          <p:cNvSpPr>
            <a:spLocks noGrp="1" noChangeArrowheads="1"/>
          </p:cNvSpPr>
          <p:nvPr>
            <p:ph type="body" idx="1"/>
          </p:nvPr>
        </p:nvSpPr>
        <p:spPr>
          <a:xfrm>
            <a:off x="685800" y="2209800"/>
            <a:ext cx="7772400" cy="3733800"/>
          </a:xfrm>
        </p:spPr>
        <p:txBody>
          <a:bodyPr/>
          <a:lstStyle/>
          <a:p>
            <a:pPr>
              <a:spcAft>
                <a:spcPct val="20000"/>
              </a:spcAft>
              <a:buClr>
                <a:srgbClr val="3366CC"/>
              </a:buClr>
              <a:buFont typeface="Wingdings" panose="05000000000000000000" pitchFamily="2" charset="2"/>
              <a:buChar char="§"/>
            </a:pPr>
            <a:r>
              <a:rPr lang="en-US" altLang="en-US" sz="2400">
                <a:cs typeface="Times New Roman" panose="02020603050405020304" pitchFamily="18" charset="0"/>
              </a:rPr>
              <a:t>Establishes guidelines (including tasks and subtasks) to certify and accredit information systems supporting the executive branch of the Federal government</a:t>
            </a:r>
          </a:p>
          <a:p>
            <a:pPr>
              <a:spcAft>
                <a:spcPct val="20000"/>
              </a:spcAft>
              <a:buClr>
                <a:srgbClr val="3366CC"/>
              </a:buClr>
              <a:buFont typeface="Wingdings" panose="05000000000000000000" pitchFamily="2" charset="2"/>
              <a:buChar char="§"/>
            </a:pPr>
            <a:r>
              <a:rPr lang="en-US" altLang="en-US" sz="2400">
                <a:cs typeface="Times New Roman" panose="02020603050405020304" pitchFamily="18" charset="0"/>
              </a:rPr>
              <a:t>Applicable to non-national security information systems as defined in the Federal Information Security Management Act of 2002</a:t>
            </a:r>
          </a:p>
          <a:p>
            <a:pPr>
              <a:spcAft>
                <a:spcPct val="20000"/>
              </a:spcAft>
              <a:buClr>
                <a:srgbClr val="3366CC"/>
              </a:buClr>
              <a:buFont typeface="Wingdings" panose="05000000000000000000" pitchFamily="2" charset="2"/>
              <a:buChar char="§"/>
            </a:pPr>
            <a:r>
              <a:rPr lang="en-US" altLang="en-US" sz="2400">
                <a:cs typeface="Times New Roman" panose="02020603050405020304" pitchFamily="18" charset="0"/>
              </a:rPr>
              <a:t>Replaces Federal Information Processing Standards (FIPS) Publication 102</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922" name="Rectangle 2"/>
          <p:cNvSpPr>
            <a:spLocks noGrp="1" noChangeArrowheads="1"/>
          </p:cNvSpPr>
          <p:nvPr>
            <p:ph type="title"/>
          </p:nvPr>
        </p:nvSpPr>
        <p:spPr>
          <a:xfrm>
            <a:off x="685800" y="609600"/>
            <a:ext cx="7772400" cy="1295400"/>
          </a:xfrm>
        </p:spPr>
        <p:txBody>
          <a:bodyPr/>
          <a:lstStyle/>
          <a:p>
            <a:r>
              <a:rPr lang="en-US" altLang="en-US"/>
              <a:t>Special Publication 800-53A</a:t>
            </a:r>
            <a:br>
              <a:rPr lang="en-US" altLang="en-US"/>
            </a:br>
            <a:r>
              <a:rPr lang="en-US" altLang="en-US" sz="1800" b="1" i="1"/>
              <a:t>Assessing the Security Controls in Federal Information Systems</a:t>
            </a:r>
          </a:p>
        </p:txBody>
      </p:sp>
      <p:sp>
        <p:nvSpPr>
          <p:cNvPr id="721923" name="Rectangle 3"/>
          <p:cNvSpPr>
            <a:spLocks noGrp="1" noChangeArrowheads="1"/>
          </p:cNvSpPr>
          <p:nvPr>
            <p:ph type="body" idx="1"/>
          </p:nvPr>
        </p:nvSpPr>
        <p:spPr>
          <a:xfrm>
            <a:off x="838200" y="1981200"/>
            <a:ext cx="7467600" cy="3886200"/>
          </a:xfrm>
        </p:spPr>
        <p:txBody>
          <a:bodyPr/>
          <a:lstStyle/>
          <a:p>
            <a:pPr>
              <a:lnSpc>
                <a:spcPct val="90000"/>
              </a:lnSpc>
              <a:spcAft>
                <a:spcPct val="20000"/>
              </a:spcAft>
              <a:buClr>
                <a:srgbClr val="3366CC"/>
              </a:buClr>
              <a:buFont typeface="Wingdings" panose="05000000000000000000" pitchFamily="2" charset="2"/>
              <a:buChar char="§"/>
            </a:pPr>
            <a:r>
              <a:rPr lang="en-US" altLang="en-US" sz="2800"/>
              <a:t>Provides standardized assessment methods and procedures to determine the extent to which the security controls in an information system are:</a:t>
            </a:r>
          </a:p>
          <a:p>
            <a:pPr lvl="1">
              <a:lnSpc>
                <a:spcPct val="90000"/>
              </a:lnSpc>
              <a:spcAft>
                <a:spcPct val="20000"/>
              </a:spcAft>
              <a:buClr>
                <a:schemeClr val="accent1"/>
              </a:buClr>
              <a:buFont typeface="Wingdings" panose="05000000000000000000" pitchFamily="2" charset="2"/>
              <a:buChar char="§"/>
            </a:pPr>
            <a:r>
              <a:rPr lang="en-US" altLang="en-US" sz="2000"/>
              <a:t>Implemented correctly</a:t>
            </a:r>
          </a:p>
          <a:p>
            <a:pPr lvl="1">
              <a:lnSpc>
                <a:spcPct val="90000"/>
              </a:lnSpc>
              <a:spcAft>
                <a:spcPct val="20000"/>
              </a:spcAft>
              <a:buClr>
                <a:schemeClr val="accent1"/>
              </a:buClr>
              <a:buFont typeface="Wingdings" panose="05000000000000000000" pitchFamily="2" charset="2"/>
              <a:buChar char="§"/>
            </a:pPr>
            <a:r>
              <a:rPr lang="en-US" altLang="en-US" sz="2000"/>
              <a:t>Operating as intended</a:t>
            </a:r>
          </a:p>
          <a:p>
            <a:pPr lvl="1">
              <a:lnSpc>
                <a:spcPct val="90000"/>
              </a:lnSpc>
              <a:spcAft>
                <a:spcPct val="50000"/>
              </a:spcAft>
              <a:buClr>
                <a:schemeClr val="accent1"/>
              </a:buClr>
              <a:buFont typeface="Wingdings" panose="05000000000000000000" pitchFamily="2" charset="2"/>
              <a:buChar char="§"/>
            </a:pPr>
            <a:r>
              <a:rPr lang="en-US" altLang="en-US" sz="2000"/>
              <a:t>Producing the desired outcome with respect to meeting system security requirements</a:t>
            </a:r>
          </a:p>
          <a:p>
            <a:pPr>
              <a:lnSpc>
                <a:spcPct val="90000"/>
              </a:lnSpc>
              <a:spcAft>
                <a:spcPct val="20000"/>
              </a:spcAft>
              <a:buClr>
                <a:srgbClr val="3366CC"/>
              </a:buClr>
              <a:buFont typeface="Wingdings" panose="05000000000000000000" pitchFamily="2" charset="2"/>
              <a:buChar char="§"/>
            </a:pPr>
            <a:r>
              <a:rPr lang="en-US" altLang="en-US" sz="2800"/>
              <a:t>Allows additional methods procedures to be applied at the discretion of the agency</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5154" name="Rectangle 2"/>
          <p:cNvSpPr>
            <a:spLocks noGrp="1" noChangeArrowheads="1"/>
          </p:cNvSpPr>
          <p:nvPr>
            <p:ph type="title"/>
          </p:nvPr>
        </p:nvSpPr>
        <p:spPr>
          <a:xfrm>
            <a:off x="685800" y="457200"/>
            <a:ext cx="7772400" cy="1143000"/>
          </a:xfrm>
        </p:spPr>
        <p:txBody>
          <a:bodyPr/>
          <a:lstStyle/>
          <a:p>
            <a:r>
              <a:rPr lang="en-US" altLang="en-US"/>
              <a:t>FISMA Implementation Project </a:t>
            </a:r>
            <a:r>
              <a:rPr lang="en-US" altLang="en-US" sz="2000" b="1" i="1"/>
              <a:t>Standards and Guidelines</a:t>
            </a:r>
          </a:p>
        </p:txBody>
      </p:sp>
      <p:sp>
        <p:nvSpPr>
          <p:cNvPr id="945155" name="Rectangle 3"/>
          <p:cNvSpPr>
            <a:spLocks noGrp="1" noChangeArrowheads="1"/>
          </p:cNvSpPr>
          <p:nvPr>
            <p:ph type="body" idx="1"/>
          </p:nvPr>
        </p:nvSpPr>
        <p:spPr>
          <a:xfrm>
            <a:off x="685800" y="1752600"/>
            <a:ext cx="7924800" cy="4038600"/>
          </a:xfrm>
        </p:spPr>
        <p:txBody>
          <a:bodyPr/>
          <a:lstStyle/>
          <a:p>
            <a:pPr>
              <a:spcBef>
                <a:spcPct val="0"/>
              </a:spcBef>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FIPS Publication 199 </a:t>
            </a:r>
            <a:r>
              <a:rPr lang="en-US" altLang="en-US" sz="2400">
                <a:solidFill>
                  <a:schemeClr val="accent1"/>
                </a:solidFill>
                <a:cs typeface="Times New Roman" panose="02020603050405020304" pitchFamily="18" charset="0"/>
              </a:rPr>
              <a:t>(Security Categorization)</a:t>
            </a:r>
          </a:p>
          <a:p>
            <a:pPr>
              <a:spcBef>
                <a:spcPct val="0"/>
              </a:spcBef>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NIST Special Publication 800-37 </a:t>
            </a:r>
            <a:r>
              <a:rPr lang="en-US" altLang="en-US" sz="2400">
                <a:solidFill>
                  <a:schemeClr val="accent1"/>
                </a:solidFill>
                <a:cs typeface="Times New Roman" panose="02020603050405020304" pitchFamily="18" charset="0"/>
              </a:rPr>
              <a:t>(C&amp;A)</a:t>
            </a:r>
          </a:p>
          <a:p>
            <a:pPr>
              <a:spcBef>
                <a:spcPct val="0"/>
              </a:spcBef>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NIST Special Publication 800-53 </a:t>
            </a:r>
            <a:r>
              <a:rPr lang="en-US" altLang="en-US" sz="2400">
                <a:solidFill>
                  <a:schemeClr val="accent1"/>
                </a:solidFill>
                <a:cs typeface="Times New Roman" panose="02020603050405020304" pitchFamily="18" charset="0"/>
              </a:rPr>
              <a:t>(Security Controls)</a:t>
            </a:r>
          </a:p>
          <a:p>
            <a:pPr>
              <a:spcBef>
                <a:spcPct val="0"/>
              </a:spcBef>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NIST Special Publication 800-53A </a:t>
            </a:r>
            <a:r>
              <a:rPr lang="en-US" altLang="en-US" sz="2400">
                <a:solidFill>
                  <a:schemeClr val="accent1"/>
                </a:solidFill>
                <a:cs typeface="Times New Roman" panose="02020603050405020304" pitchFamily="18" charset="0"/>
              </a:rPr>
              <a:t>(Assessment)</a:t>
            </a:r>
          </a:p>
          <a:p>
            <a:pPr>
              <a:spcBef>
                <a:spcPct val="0"/>
              </a:spcBef>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NIST Special Publication 800-59 </a:t>
            </a:r>
            <a:r>
              <a:rPr lang="en-US" altLang="en-US" sz="2400">
                <a:solidFill>
                  <a:schemeClr val="accent1"/>
                </a:solidFill>
                <a:cs typeface="Times New Roman" panose="02020603050405020304" pitchFamily="18" charset="0"/>
              </a:rPr>
              <a:t>(National Security)</a:t>
            </a:r>
          </a:p>
          <a:p>
            <a:pPr>
              <a:spcBef>
                <a:spcPct val="0"/>
              </a:spcBef>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NIST Special Publication 800-60 </a:t>
            </a:r>
            <a:r>
              <a:rPr lang="en-US" altLang="en-US" sz="2400">
                <a:solidFill>
                  <a:schemeClr val="accent1"/>
                </a:solidFill>
                <a:cs typeface="Times New Roman" panose="02020603050405020304" pitchFamily="18" charset="0"/>
              </a:rPr>
              <a:t>(Category Mapping)</a:t>
            </a:r>
          </a:p>
          <a:p>
            <a:pPr>
              <a:spcBef>
                <a:spcPct val="0"/>
              </a:spcBef>
              <a:spcAft>
                <a:spcPct val="20000"/>
              </a:spcAft>
              <a:buClr>
                <a:srgbClr val="3366CC"/>
              </a:buClr>
              <a:buFont typeface="Wingdings" panose="05000000000000000000" pitchFamily="2" charset="2"/>
              <a:buChar char="§"/>
            </a:pPr>
            <a:r>
              <a:rPr lang="en-US" altLang="en-US" sz="2800">
                <a:cs typeface="Times New Roman" panose="02020603050405020304" pitchFamily="18" charset="0"/>
              </a:rPr>
              <a:t>FIPS Publication 200 </a:t>
            </a:r>
            <a:r>
              <a:rPr lang="en-US" altLang="en-US" sz="2400">
                <a:solidFill>
                  <a:schemeClr val="accent1"/>
                </a:solidFill>
                <a:cs typeface="Times New Roman" panose="02020603050405020304" pitchFamily="18" charset="0"/>
              </a:rPr>
              <a:t>(Minimum Security Controls)</a:t>
            </a:r>
          </a:p>
          <a:p>
            <a:pPr>
              <a:spcBef>
                <a:spcPct val="0"/>
              </a:spcBef>
              <a:spcAft>
                <a:spcPct val="20000"/>
              </a:spcAft>
              <a:buClr>
                <a:srgbClr val="3366CC"/>
              </a:buClr>
              <a:buFont typeface="Wingdings" panose="05000000000000000000" pitchFamily="2" charset="2"/>
              <a:buChar char="§"/>
            </a:pPr>
            <a:endParaRPr lang="en-US" altLang="en-US" sz="2400">
              <a:solidFill>
                <a:schemeClr val="accent1"/>
              </a:solidFill>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514" name="Rectangle 2"/>
          <p:cNvSpPr>
            <a:spLocks noGrp="1" noChangeArrowheads="1"/>
          </p:cNvSpPr>
          <p:nvPr>
            <p:ph type="title"/>
          </p:nvPr>
        </p:nvSpPr>
        <p:spPr>
          <a:xfrm>
            <a:off x="685800" y="457200"/>
            <a:ext cx="7772400" cy="1143000"/>
          </a:xfrm>
        </p:spPr>
        <p:txBody>
          <a:bodyPr/>
          <a:lstStyle/>
          <a:p>
            <a:r>
              <a:rPr lang="en-US" altLang="en-US"/>
              <a:t>NIST Standards and Guidelines</a:t>
            </a:r>
          </a:p>
        </p:txBody>
      </p:sp>
      <p:sp>
        <p:nvSpPr>
          <p:cNvPr id="1088515" name="Rectangle 3"/>
          <p:cNvSpPr>
            <a:spLocks noGrp="1" noChangeArrowheads="1"/>
          </p:cNvSpPr>
          <p:nvPr>
            <p:ph type="body" idx="1"/>
          </p:nvPr>
        </p:nvSpPr>
        <p:spPr>
          <a:xfrm>
            <a:off x="685800" y="1600200"/>
            <a:ext cx="7772400" cy="4495800"/>
          </a:xfrm>
        </p:spPr>
        <p:txBody>
          <a:bodyPr/>
          <a:lstStyle/>
          <a:p>
            <a:pPr>
              <a:lnSpc>
                <a:spcPct val="90000"/>
              </a:lnSpc>
              <a:spcAft>
                <a:spcPct val="50000"/>
              </a:spcAft>
              <a:buClr>
                <a:srgbClr val="3366CC"/>
              </a:buClr>
              <a:buFont typeface="Wingdings" panose="05000000000000000000" pitchFamily="2" charset="2"/>
              <a:buNone/>
            </a:pPr>
            <a:r>
              <a:rPr lang="en-US" altLang="en-US" sz="2400" b="1" i="1">
                <a:solidFill>
                  <a:schemeClr val="tx2"/>
                </a:solidFill>
                <a:cs typeface="Times New Roman" panose="02020603050405020304" pitchFamily="18" charset="0"/>
              </a:rPr>
              <a:t>Are intended to promote and facilitate—</a:t>
            </a:r>
          </a:p>
          <a:p>
            <a:pPr>
              <a:lnSpc>
                <a:spcPct val="90000"/>
              </a:lnSpc>
              <a:spcBef>
                <a:spcPct val="0"/>
              </a:spcBef>
              <a:spcAft>
                <a:spcPct val="20000"/>
              </a:spcAft>
              <a:buClr>
                <a:srgbClr val="3366CC"/>
              </a:buClr>
              <a:buFont typeface="Wingdings" panose="05000000000000000000" pitchFamily="2" charset="2"/>
              <a:buChar char="§"/>
            </a:pPr>
            <a:r>
              <a:rPr lang="en-US" altLang="en-US" sz="2400">
                <a:cs typeface="Times New Roman" panose="02020603050405020304" pitchFamily="18" charset="0"/>
              </a:rPr>
              <a:t>More consistent, comparable specifications of security controls for information systems</a:t>
            </a:r>
          </a:p>
          <a:p>
            <a:pPr>
              <a:lnSpc>
                <a:spcPct val="90000"/>
              </a:lnSpc>
              <a:spcBef>
                <a:spcPct val="0"/>
              </a:spcBef>
              <a:spcAft>
                <a:spcPct val="20000"/>
              </a:spcAft>
              <a:buClr>
                <a:srgbClr val="3366CC"/>
              </a:buClr>
              <a:buFont typeface="Wingdings" panose="05000000000000000000" pitchFamily="2" charset="2"/>
              <a:buChar char="§"/>
            </a:pPr>
            <a:r>
              <a:rPr lang="en-US" altLang="en-US" sz="2400">
                <a:cs typeface="Times New Roman" panose="02020603050405020304" pitchFamily="18" charset="0"/>
              </a:rPr>
              <a:t>More consistent, comparable, and repeatable system evaluations of information systems</a:t>
            </a:r>
          </a:p>
          <a:p>
            <a:pPr>
              <a:lnSpc>
                <a:spcPct val="90000"/>
              </a:lnSpc>
              <a:spcBef>
                <a:spcPct val="0"/>
              </a:spcBef>
              <a:spcAft>
                <a:spcPct val="20000"/>
              </a:spcAft>
              <a:buClr>
                <a:srgbClr val="3366CC"/>
              </a:buClr>
              <a:buFont typeface="Wingdings" panose="05000000000000000000" pitchFamily="2" charset="2"/>
              <a:buChar char="§"/>
            </a:pPr>
            <a:r>
              <a:rPr lang="en-US" altLang="en-US" sz="2400">
                <a:cs typeface="Times New Roman" panose="02020603050405020304" pitchFamily="18" charset="0"/>
              </a:rPr>
              <a:t>More complete and reliable security-related information for authorizing officials</a:t>
            </a:r>
          </a:p>
          <a:p>
            <a:pPr>
              <a:lnSpc>
                <a:spcPct val="90000"/>
              </a:lnSpc>
              <a:spcBef>
                <a:spcPct val="0"/>
              </a:spcBef>
              <a:spcAft>
                <a:spcPct val="20000"/>
              </a:spcAft>
              <a:buClr>
                <a:srgbClr val="3366CC"/>
              </a:buClr>
              <a:buFont typeface="Wingdings" panose="05000000000000000000" pitchFamily="2" charset="2"/>
              <a:buChar char="§"/>
            </a:pPr>
            <a:r>
              <a:rPr lang="en-US" altLang="en-US" sz="2400">
                <a:cs typeface="Times New Roman" panose="02020603050405020304" pitchFamily="18" charset="0"/>
              </a:rPr>
              <a:t>A better understanding of complex information systems and associated risks and vulnerabilities</a:t>
            </a:r>
          </a:p>
          <a:p>
            <a:pPr>
              <a:lnSpc>
                <a:spcPct val="90000"/>
              </a:lnSpc>
              <a:spcBef>
                <a:spcPct val="0"/>
              </a:spcBef>
              <a:buClr>
                <a:srgbClr val="3366CC"/>
              </a:buClr>
              <a:buFont typeface="Wingdings" panose="05000000000000000000" pitchFamily="2" charset="2"/>
              <a:buChar char="§"/>
            </a:pPr>
            <a:r>
              <a:rPr lang="en-US" altLang="en-US" sz="2400">
                <a:cs typeface="Times New Roman" panose="02020603050405020304" pitchFamily="18" charset="0"/>
              </a:rPr>
              <a:t>Greater availability of competent security certification services</a:t>
            </a:r>
            <a:endParaRPr lang="en-US" altLang="en-US" sz="24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a:xfrm>
            <a:off x="685800" y="457200"/>
            <a:ext cx="7772400" cy="914400"/>
          </a:xfrm>
        </p:spPr>
        <p:txBody>
          <a:bodyPr/>
          <a:lstStyle/>
          <a:p>
            <a:r>
              <a:rPr lang="en-US" altLang="en-US"/>
              <a:t>Contact Information</a:t>
            </a:r>
          </a:p>
        </p:txBody>
      </p:sp>
      <p:sp>
        <p:nvSpPr>
          <p:cNvPr id="861187" name="Rectangle 3"/>
          <p:cNvSpPr>
            <a:spLocks noGrp="1" noChangeArrowheads="1"/>
          </p:cNvSpPr>
          <p:nvPr>
            <p:ph type="body" idx="1"/>
          </p:nvPr>
        </p:nvSpPr>
        <p:spPr>
          <a:xfrm>
            <a:off x="533400" y="1371600"/>
            <a:ext cx="7924800" cy="4648200"/>
          </a:xfrm>
        </p:spPr>
        <p:txBody>
          <a:bodyPr/>
          <a:lstStyle/>
          <a:p>
            <a:pPr algn="ctr" eaLnBrk="0" hangingPunct="0">
              <a:lnSpc>
                <a:spcPct val="90000"/>
              </a:lnSpc>
              <a:spcBef>
                <a:spcPct val="0"/>
              </a:spcBef>
              <a:buFontTx/>
              <a:buNone/>
            </a:pPr>
            <a:r>
              <a:rPr lang="en-US" altLang="en-US" sz="1600" b="1">
                <a:solidFill>
                  <a:schemeClr val="accent1"/>
                </a:solidFill>
                <a:latin typeface="Arial" panose="020B0604020202020204" pitchFamily="34" charset="0"/>
              </a:rPr>
              <a:t>100 Bureau Drive  Mailstop 8930</a:t>
            </a:r>
          </a:p>
          <a:p>
            <a:pPr algn="ctr" eaLnBrk="0" hangingPunct="0">
              <a:lnSpc>
                <a:spcPct val="90000"/>
              </a:lnSpc>
              <a:spcBef>
                <a:spcPct val="0"/>
              </a:spcBef>
              <a:spcAft>
                <a:spcPct val="50000"/>
              </a:spcAft>
              <a:buFontTx/>
              <a:buNone/>
            </a:pPr>
            <a:r>
              <a:rPr lang="en-US" altLang="en-US" sz="1600" b="1">
                <a:solidFill>
                  <a:schemeClr val="accent1"/>
                </a:solidFill>
                <a:latin typeface="Arial" panose="020B0604020202020204" pitchFamily="34" charset="0"/>
              </a:rPr>
              <a:t>  Gaithersburg, MD USA 20899-8930</a:t>
            </a:r>
            <a:endParaRPr lang="en-US" altLang="en-US" sz="1600">
              <a:solidFill>
                <a:schemeClr val="accent1"/>
              </a:solidFill>
              <a:latin typeface="Arial" panose="020B0604020202020204" pitchFamily="34" charset="0"/>
            </a:endParaRPr>
          </a:p>
          <a:p>
            <a:pPr eaLnBrk="0" hangingPunct="0">
              <a:lnSpc>
                <a:spcPct val="90000"/>
              </a:lnSpc>
              <a:spcBef>
                <a:spcPct val="0"/>
              </a:spcBef>
              <a:buFontTx/>
              <a:buNone/>
            </a:pPr>
            <a:r>
              <a:rPr lang="en-US" altLang="en-US" sz="2000" b="1" i="1">
                <a:solidFill>
                  <a:schemeClr val="tx2"/>
                </a:solidFill>
                <a:latin typeface="Arial" panose="020B0604020202020204" pitchFamily="34" charset="0"/>
              </a:rPr>
              <a:t>		</a:t>
            </a:r>
            <a:r>
              <a:rPr lang="en-US" altLang="en-US" sz="1800" b="1" i="1">
                <a:solidFill>
                  <a:schemeClr val="tx2"/>
                </a:solidFill>
                <a:latin typeface="Arial" panose="020B0604020202020204" pitchFamily="34" charset="0"/>
              </a:rPr>
              <a:t>Project Manager	</a:t>
            </a:r>
            <a:r>
              <a:rPr lang="en-US" altLang="en-US" sz="1800" b="1">
                <a:solidFill>
                  <a:schemeClr val="tx2"/>
                </a:solidFill>
                <a:latin typeface="Arial" panose="020B0604020202020204" pitchFamily="34" charset="0"/>
              </a:rPr>
              <a:t>		</a:t>
            </a:r>
            <a:r>
              <a:rPr lang="en-US" altLang="en-US" sz="1800" b="1" i="1">
                <a:solidFill>
                  <a:schemeClr val="tx2"/>
                </a:solidFill>
                <a:latin typeface="Arial" panose="020B0604020202020204" pitchFamily="34" charset="0"/>
              </a:rPr>
              <a:t>Assessment Program</a:t>
            </a:r>
            <a:endParaRPr lang="en-US" altLang="en-US" sz="1800" i="1">
              <a:solidFill>
                <a:schemeClr val="tx2"/>
              </a:solidFill>
              <a:latin typeface="Arial" panose="020B0604020202020204" pitchFamily="34" charset="0"/>
            </a:endParaRPr>
          </a:p>
          <a:p>
            <a:pPr eaLnBrk="0" hangingPunct="0">
              <a:lnSpc>
                <a:spcPct val="90000"/>
              </a:lnSpc>
              <a:spcBef>
                <a:spcPct val="0"/>
              </a:spcBef>
              <a:buFontTx/>
              <a:buNone/>
            </a:pPr>
            <a:r>
              <a:rPr lang="en-US" altLang="en-US" sz="1800" i="1">
                <a:solidFill>
                  <a:schemeClr val="tx2"/>
                </a:solidFill>
                <a:latin typeface="Arial" panose="020B0604020202020204" pitchFamily="34" charset="0"/>
              </a:rPr>
              <a:t>		</a:t>
            </a:r>
            <a:r>
              <a:rPr lang="en-US" altLang="en-US" sz="1600">
                <a:latin typeface="Arial" panose="020B0604020202020204" pitchFamily="34" charset="0"/>
              </a:rPr>
              <a:t>Dr. Ron Ross			Arnold Johnson</a:t>
            </a:r>
          </a:p>
          <a:p>
            <a:pPr eaLnBrk="0" hangingPunct="0">
              <a:lnSpc>
                <a:spcPct val="90000"/>
              </a:lnSpc>
              <a:spcBef>
                <a:spcPct val="0"/>
              </a:spcBef>
              <a:buFontTx/>
              <a:buNone/>
            </a:pPr>
            <a:r>
              <a:rPr lang="en-US" altLang="en-US" sz="1800" b="1">
                <a:latin typeface="Arial" panose="020B0604020202020204" pitchFamily="34" charset="0"/>
              </a:rPr>
              <a:t>		</a:t>
            </a:r>
            <a:r>
              <a:rPr lang="en-US" altLang="en-US" sz="1600">
                <a:latin typeface="Arial" panose="020B0604020202020204" pitchFamily="34" charset="0"/>
              </a:rPr>
              <a:t>(301) 975-5390			(</a:t>
            </a:r>
            <a:r>
              <a:rPr lang="en-US" altLang="en-US" sz="1600">
                <a:latin typeface="Arial" panose="020B0604020202020204" pitchFamily="34" charset="0"/>
                <a:cs typeface="Times New Roman" panose="02020603050405020304" pitchFamily="18" charset="0"/>
              </a:rPr>
              <a:t>301) 975-3247</a:t>
            </a:r>
          </a:p>
          <a:p>
            <a:pPr eaLnBrk="0" hangingPunct="0">
              <a:lnSpc>
                <a:spcPct val="90000"/>
              </a:lnSpc>
              <a:spcBef>
                <a:spcPct val="0"/>
              </a:spcBef>
              <a:buFontTx/>
              <a:buNone/>
            </a:pPr>
            <a:r>
              <a:rPr lang="en-US" altLang="en-US" sz="1800">
                <a:solidFill>
                  <a:srgbClr val="3399FF"/>
                </a:solidFill>
                <a:latin typeface="Arial" panose="020B0604020202020204" pitchFamily="34" charset="0"/>
              </a:rPr>
              <a:t>		</a:t>
            </a:r>
            <a:r>
              <a:rPr lang="en-US" altLang="en-US" sz="1600" b="1">
                <a:solidFill>
                  <a:srgbClr val="3399FF"/>
                </a:solidFill>
                <a:latin typeface="Arial" panose="020B0604020202020204" pitchFamily="34" charset="0"/>
              </a:rPr>
              <a:t>rross@nist.gov</a:t>
            </a:r>
            <a:r>
              <a:rPr lang="en-US" altLang="en-US" sz="1600">
                <a:solidFill>
                  <a:srgbClr val="3399FF"/>
                </a:solidFill>
                <a:latin typeface="Arial" panose="020B0604020202020204" pitchFamily="34" charset="0"/>
              </a:rPr>
              <a:t> 			</a:t>
            </a:r>
            <a:r>
              <a:rPr lang="en-US" altLang="en-US" sz="1600" b="1">
                <a:solidFill>
                  <a:srgbClr val="3399FF"/>
                </a:solidFill>
                <a:latin typeface="Arial" panose="020B0604020202020204" pitchFamily="34" charset="0"/>
              </a:rPr>
              <a:t>arnold.johnson@nist.gov</a:t>
            </a:r>
          </a:p>
          <a:p>
            <a:pPr eaLnBrk="0" hangingPunct="0">
              <a:lnSpc>
                <a:spcPct val="90000"/>
              </a:lnSpc>
              <a:spcBef>
                <a:spcPct val="0"/>
              </a:spcBef>
              <a:buFontTx/>
              <a:buNone/>
            </a:pPr>
            <a:endParaRPr lang="en-US" altLang="en-US" sz="1000" b="1">
              <a:solidFill>
                <a:srgbClr val="3399FF"/>
              </a:solidFill>
              <a:latin typeface="Arial" panose="020B0604020202020204" pitchFamily="34" charset="0"/>
            </a:endParaRPr>
          </a:p>
          <a:p>
            <a:pPr eaLnBrk="0" hangingPunct="0">
              <a:lnSpc>
                <a:spcPct val="90000"/>
              </a:lnSpc>
              <a:spcBef>
                <a:spcPct val="0"/>
              </a:spcBef>
              <a:buFontTx/>
              <a:buNone/>
            </a:pPr>
            <a:r>
              <a:rPr lang="en-US" altLang="en-US" sz="2000" b="1" i="1">
                <a:solidFill>
                  <a:schemeClr val="tx2"/>
                </a:solidFill>
                <a:latin typeface="Arial" panose="020B0604020202020204" pitchFamily="34" charset="0"/>
              </a:rPr>
              <a:t>		</a:t>
            </a:r>
            <a:r>
              <a:rPr lang="en-US" altLang="en-US" sz="1800" b="1" i="1">
                <a:solidFill>
                  <a:schemeClr val="tx2"/>
                </a:solidFill>
                <a:latin typeface="Arial" panose="020B0604020202020204" pitchFamily="34" charset="0"/>
              </a:rPr>
              <a:t>Special Publications		Organization Accreditations</a:t>
            </a:r>
          </a:p>
          <a:p>
            <a:pPr eaLnBrk="0" hangingPunct="0">
              <a:lnSpc>
                <a:spcPct val="90000"/>
              </a:lnSpc>
              <a:spcBef>
                <a:spcPct val="0"/>
              </a:spcBef>
              <a:buFontTx/>
              <a:buNone/>
            </a:pPr>
            <a:r>
              <a:rPr lang="en-US" altLang="en-US" sz="1600">
                <a:latin typeface="Arial" panose="020B0604020202020204" pitchFamily="34" charset="0"/>
              </a:rPr>
              <a:t>		Joan Hash			Patricia Toth</a:t>
            </a:r>
          </a:p>
          <a:p>
            <a:pPr eaLnBrk="0" hangingPunct="0">
              <a:lnSpc>
                <a:spcPct val="90000"/>
              </a:lnSpc>
              <a:spcBef>
                <a:spcPct val="0"/>
              </a:spcBef>
              <a:buFontTx/>
              <a:buNone/>
            </a:pPr>
            <a:r>
              <a:rPr lang="en-US" altLang="en-US" sz="1600">
                <a:latin typeface="Arial" panose="020B0604020202020204" pitchFamily="34" charset="0"/>
              </a:rPr>
              <a:t>		(301) 975-3357			(301) 975-5140</a:t>
            </a:r>
            <a:endParaRPr lang="en-US" altLang="en-US" sz="1600" i="1">
              <a:solidFill>
                <a:schemeClr val="tx2"/>
              </a:solidFill>
              <a:latin typeface="Arial" panose="020B0604020202020204" pitchFamily="34" charset="0"/>
            </a:endParaRPr>
          </a:p>
          <a:p>
            <a:pPr eaLnBrk="0" hangingPunct="0">
              <a:lnSpc>
                <a:spcPct val="90000"/>
              </a:lnSpc>
              <a:spcBef>
                <a:spcPct val="0"/>
              </a:spcBef>
              <a:buFontTx/>
              <a:buNone/>
            </a:pPr>
            <a:r>
              <a:rPr lang="en-US" altLang="en-US" sz="1600">
                <a:solidFill>
                  <a:srgbClr val="3399FF"/>
                </a:solidFill>
                <a:latin typeface="Arial" panose="020B0604020202020204" pitchFamily="34" charset="0"/>
              </a:rPr>
              <a:t>		joan.hash</a:t>
            </a:r>
            <a:r>
              <a:rPr lang="en-US" altLang="en-US" sz="1600" b="1">
                <a:solidFill>
                  <a:srgbClr val="3399FF"/>
                </a:solidFill>
                <a:latin typeface="Arial" panose="020B0604020202020204" pitchFamily="34" charset="0"/>
              </a:rPr>
              <a:t>@nist.gov		patricia.toth@nist.gov</a:t>
            </a:r>
          </a:p>
          <a:p>
            <a:pPr eaLnBrk="0" hangingPunct="0">
              <a:lnSpc>
                <a:spcPct val="90000"/>
              </a:lnSpc>
              <a:spcBef>
                <a:spcPct val="0"/>
              </a:spcBef>
              <a:buFontTx/>
              <a:buNone/>
            </a:pPr>
            <a:endParaRPr lang="en-US" altLang="en-US" sz="1000" b="1">
              <a:solidFill>
                <a:srgbClr val="3399FF"/>
              </a:solidFill>
              <a:latin typeface="Arial" panose="020B0604020202020204" pitchFamily="34" charset="0"/>
            </a:endParaRPr>
          </a:p>
          <a:p>
            <a:pPr eaLnBrk="0" hangingPunct="0">
              <a:lnSpc>
                <a:spcPct val="90000"/>
              </a:lnSpc>
              <a:spcBef>
                <a:spcPct val="0"/>
              </a:spcBef>
              <a:buFontTx/>
              <a:buNone/>
            </a:pPr>
            <a:r>
              <a:rPr lang="en-US" altLang="en-US" sz="1800" b="1" i="1">
                <a:solidFill>
                  <a:schemeClr val="tx2"/>
                </a:solidFill>
                <a:latin typeface="Arial" panose="020B0604020202020204" pitchFamily="34" charset="0"/>
              </a:rPr>
              <a:t>		Gov’t and Industry Outreach	Technical Advisor</a:t>
            </a:r>
          </a:p>
          <a:p>
            <a:pPr eaLnBrk="0" hangingPunct="0">
              <a:lnSpc>
                <a:spcPct val="90000"/>
              </a:lnSpc>
              <a:spcBef>
                <a:spcPct val="0"/>
              </a:spcBef>
              <a:buFontTx/>
              <a:buNone/>
            </a:pPr>
            <a:r>
              <a:rPr lang="en-US" altLang="en-US" sz="1600">
                <a:latin typeface="Arial" panose="020B0604020202020204" pitchFamily="34" charset="0"/>
              </a:rPr>
              <a:t>		Dr. Stu Katzke			Gary Stoneburner</a:t>
            </a:r>
          </a:p>
          <a:p>
            <a:pPr eaLnBrk="0" hangingPunct="0">
              <a:lnSpc>
                <a:spcPct val="90000"/>
              </a:lnSpc>
              <a:spcBef>
                <a:spcPct val="0"/>
              </a:spcBef>
              <a:buFontTx/>
              <a:buNone/>
            </a:pPr>
            <a:r>
              <a:rPr lang="en-US" altLang="en-US" sz="1600">
                <a:latin typeface="Arial" panose="020B0604020202020204" pitchFamily="34" charset="0"/>
              </a:rPr>
              <a:t>		(301) 975-4768			(301) 975-5394</a:t>
            </a:r>
            <a:endParaRPr lang="en-US" altLang="en-US" sz="1600" i="1">
              <a:solidFill>
                <a:schemeClr val="tx2"/>
              </a:solidFill>
              <a:latin typeface="Arial" panose="020B0604020202020204" pitchFamily="34" charset="0"/>
            </a:endParaRPr>
          </a:p>
          <a:p>
            <a:pPr eaLnBrk="0" hangingPunct="0">
              <a:lnSpc>
                <a:spcPct val="90000"/>
              </a:lnSpc>
              <a:spcBef>
                <a:spcPct val="0"/>
              </a:spcBef>
              <a:buFontTx/>
              <a:buNone/>
            </a:pPr>
            <a:r>
              <a:rPr lang="en-US" altLang="en-US" sz="1600">
                <a:solidFill>
                  <a:srgbClr val="3399FF"/>
                </a:solidFill>
                <a:latin typeface="Arial" panose="020B0604020202020204" pitchFamily="34" charset="0"/>
              </a:rPr>
              <a:t>		</a:t>
            </a:r>
            <a:r>
              <a:rPr lang="en-US" altLang="en-US" sz="1600" b="1">
                <a:solidFill>
                  <a:srgbClr val="3399FF"/>
                </a:solidFill>
                <a:latin typeface="Arial" panose="020B0604020202020204" pitchFamily="34" charset="0"/>
              </a:rPr>
              <a:t>skatzke@nist.gov			gary.stoneburner@nist.gov</a:t>
            </a:r>
          </a:p>
          <a:p>
            <a:pPr eaLnBrk="0" hangingPunct="0">
              <a:lnSpc>
                <a:spcPct val="90000"/>
              </a:lnSpc>
              <a:spcBef>
                <a:spcPct val="0"/>
              </a:spcBef>
              <a:buFontTx/>
              <a:buNone/>
            </a:pPr>
            <a:endParaRPr lang="en-US" altLang="en-US" sz="1600" b="1">
              <a:solidFill>
                <a:srgbClr val="FFCC00"/>
              </a:solidFill>
              <a:latin typeface="Arial" panose="020B0604020202020204" pitchFamily="34" charset="0"/>
            </a:endParaRPr>
          </a:p>
          <a:p>
            <a:pPr algn="ctr" eaLnBrk="0" hangingPunct="0">
              <a:lnSpc>
                <a:spcPct val="90000"/>
              </a:lnSpc>
              <a:spcBef>
                <a:spcPct val="0"/>
              </a:spcBef>
              <a:spcAft>
                <a:spcPct val="10000"/>
              </a:spcAft>
              <a:buFontTx/>
              <a:buNone/>
            </a:pPr>
            <a:r>
              <a:rPr lang="en-US" altLang="en-US" sz="1600" b="1">
                <a:solidFill>
                  <a:schemeClr val="tx2"/>
                </a:solidFill>
                <a:latin typeface="Arial" panose="020B0604020202020204" pitchFamily="34" charset="0"/>
              </a:rPr>
              <a:t>Comments to: </a:t>
            </a:r>
            <a:r>
              <a:rPr lang="en-US" altLang="en-US" sz="1600" b="1">
                <a:solidFill>
                  <a:srgbClr val="3399FF"/>
                </a:solidFill>
                <a:latin typeface="Arial" panose="020B0604020202020204" pitchFamily="34" charset="0"/>
              </a:rPr>
              <a:t>sec-cert@nist.gov</a:t>
            </a:r>
          </a:p>
          <a:p>
            <a:pPr algn="ctr" eaLnBrk="0" hangingPunct="0">
              <a:lnSpc>
                <a:spcPct val="90000"/>
              </a:lnSpc>
              <a:spcBef>
                <a:spcPct val="0"/>
              </a:spcBef>
              <a:buFontTx/>
              <a:buNone/>
            </a:pPr>
            <a:r>
              <a:rPr lang="en-US" altLang="en-US" sz="1600" b="1">
                <a:solidFill>
                  <a:schemeClr val="tx2"/>
                </a:solidFill>
                <a:latin typeface="Arial" panose="020B0604020202020204" pitchFamily="34" charset="0"/>
              </a:rPr>
              <a:t>World Wide Web: </a:t>
            </a:r>
            <a:r>
              <a:rPr lang="en-US" altLang="en-US" sz="1600" b="1">
                <a:solidFill>
                  <a:srgbClr val="3399FF"/>
                </a:solidFill>
                <a:latin typeface="Arial" panose="020B0604020202020204" pitchFamily="34" charset="0"/>
              </a:rPr>
              <a:t>http://csrc.nist.gov/sec-cert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30" name="Rectangle 2"/>
          <p:cNvSpPr>
            <a:spLocks noGrp="1" noChangeArrowheads="1"/>
          </p:cNvSpPr>
          <p:nvPr>
            <p:ph type="title"/>
          </p:nvPr>
        </p:nvSpPr>
        <p:spPr/>
        <p:txBody>
          <a:bodyPr/>
          <a:lstStyle/>
          <a:p>
            <a:r>
              <a:rPr lang="en-US" altLang="en-US"/>
              <a:t>Today’s Challenges</a:t>
            </a:r>
          </a:p>
        </p:txBody>
      </p:sp>
      <p:sp>
        <p:nvSpPr>
          <p:cNvPr id="867331" name="Rectangle 3"/>
          <p:cNvSpPr>
            <a:spLocks noGrp="1" noChangeArrowheads="1"/>
          </p:cNvSpPr>
          <p:nvPr>
            <p:ph type="body" idx="1"/>
          </p:nvPr>
        </p:nvSpPr>
        <p:spPr>
          <a:xfrm>
            <a:off x="685800" y="1752600"/>
            <a:ext cx="7772400" cy="4114800"/>
          </a:xfrm>
        </p:spPr>
        <p:txBody>
          <a:bodyPr/>
          <a:lstStyle/>
          <a:p>
            <a:pPr>
              <a:lnSpc>
                <a:spcPct val="90000"/>
              </a:lnSpc>
              <a:buClr>
                <a:srgbClr val="3366CC"/>
              </a:buClr>
              <a:buFont typeface="Wingdings" panose="05000000000000000000" pitchFamily="2" charset="2"/>
              <a:buChar char="§"/>
            </a:pPr>
            <a:r>
              <a:rPr lang="en-US" altLang="en-US"/>
              <a:t>Adequately protecting information systems within constrained budgets</a:t>
            </a:r>
          </a:p>
          <a:p>
            <a:pPr>
              <a:lnSpc>
                <a:spcPct val="90000"/>
              </a:lnSpc>
              <a:buClr>
                <a:srgbClr val="3366CC"/>
              </a:buClr>
              <a:buFont typeface="Wingdings" panose="05000000000000000000" pitchFamily="2" charset="2"/>
              <a:buChar char="§"/>
            </a:pPr>
            <a:r>
              <a:rPr lang="en-US" altLang="en-US"/>
              <a:t>Changing the current culture of:</a:t>
            </a:r>
          </a:p>
          <a:p>
            <a:pPr>
              <a:lnSpc>
                <a:spcPct val="90000"/>
              </a:lnSpc>
              <a:buClr>
                <a:srgbClr val="3366CC"/>
              </a:buClr>
              <a:buFont typeface="Wingdings" panose="05000000000000000000" pitchFamily="2" charset="2"/>
              <a:buNone/>
            </a:pPr>
            <a:r>
              <a:rPr lang="en-US" altLang="en-US" sz="2800" i="1">
                <a:solidFill>
                  <a:schemeClr val="tx2"/>
                </a:solidFill>
              </a:rPr>
              <a:t>	</a:t>
            </a:r>
            <a:r>
              <a:rPr lang="en-US" altLang="en-US" sz="2800" b="1" i="1">
                <a:solidFill>
                  <a:schemeClr val="tx2"/>
                </a:solidFill>
              </a:rPr>
              <a:t>“Connect first…ask security questions later”</a:t>
            </a:r>
          </a:p>
          <a:p>
            <a:pPr>
              <a:lnSpc>
                <a:spcPct val="90000"/>
              </a:lnSpc>
              <a:buClr>
                <a:srgbClr val="3366CC"/>
              </a:buClr>
              <a:buFont typeface="Wingdings" panose="05000000000000000000" pitchFamily="2" charset="2"/>
              <a:buChar char="§"/>
            </a:pPr>
            <a:r>
              <a:rPr lang="en-US" altLang="en-US"/>
              <a:t>Bringing standards to:</a:t>
            </a:r>
          </a:p>
          <a:p>
            <a:pPr lvl="1">
              <a:lnSpc>
                <a:spcPct val="90000"/>
              </a:lnSpc>
              <a:buClr>
                <a:srgbClr val="3366CC"/>
              </a:buClr>
              <a:buFont typeface="Wingdings" panose="05000000000000000000" pitchFamily="2" charset="2"/>
              <a:buChar char="§"/>
            </a:pPr>
            <a:r>
              <a:rPr lang="en-US" altLang="en-US">
                <a:solidFill>
                  <a:schemeClr val="tx2"/>
                </a:solidFill>
              </a:rPr>
              <a:t>Security controls for information systems</a:t>
            </a:r>
          </a:p>
          <a:p>
            <a:pPr lvl="1">
              <a:lnSpc>
                <a:spcPct val="90000"/>
              </a:lnSpc>
              <a:buClr>
                <a:srgbClr val="3366CC"/>
              </a:buClr>
              <a:buFont typeface="Wingdings" panose="05000000000000000000" pitchFamily="2" charset="2"/>
              <a:buChar char="§"/>
            </a:pPr>
            <a:r>
              <a:rPr lang="en-US" altLang="en-US">
                <a:solidFill>
                  <a:schemeClr val="tx2"/>
                </a:solidFill>
              </a:rPr>
              <a:t>Verification procedures employed to assess the effectiveness of those controls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a:xfrm>
            <a:off x="533400" y="533400"/>
            <a:ext cx="8077200" cy="1066800"/>
          </a:xfrm>
        </p:spPr>
        <p:txBody>
          <a:bodyPr/>
          <a:lstStyle/>
          <a:p>
            <a:r>
              <a:rPr lang="en-US" altLang="en-US"/>
              <a:t>Assurance in Information Systems</a:t>
            </a:r>
          </a:p>
        </p:txBody>
      </p:sp>
      <p:sp>
        <p:nvSpPr>
          <p:cNvPr id="879619" name="Rectangle 3"/>
          <p:cNvSpPr>
            <a:spLocks noGrp="1" noChangeArrowheads="1"/>
          </p:cNvSpPr>
          <p:nvPr>
            <p:ph type="body" idx="1"/>
          </p:nvPr>
        </p:nvSpPr>
        <p:spPr>
          <a:xfrm>
            <a:off x="685800" y="1600200"/>
            <a:ext cx="7772400" cy="4495800"/>
          </a:xfrm>
        </p:spPr>
        <p:txBody>
          <a:bodyPr/>
          <a:lstStyle/>
          <a:p>
            <a:pPr>
              <a:lnSpc>
                <a:spcPct val="90000"/>
              </a:lnSpc>
              <a:buFontTx/>
              <a:buNone/>
            </a:pPr>
            <a:r>
              <a:rPr lang="en-US" altLang="en-US" sz="2800" b="1" i="1"/>
              <a:t>Building more secure systems requires --</a:t>
            </a:r>
          </a:p>
          <a:p>
            <a:pPr>
              <a:lnSpc>
                <a:spcPct val="90000"/>
              </a:lnSpc>
              <a:buClr>
                <a:srgbClr val="3366CC"/>
              </a:buClr>
              <a:buFont typeface="Wingdings" panose="05000000000000000000" pitchFamily="2" charset="2"/>
              <a:buChar char="§"/>
            </a:pPr>
            <a:r>
              <a:rPr lang="en-US" altLang="en-US" sz="2800"/>
              <a:t>Well defined system-level security requirements and security specifications</a:t>
            </a:r>
          </a:p>
          <a:p>
            <a:pPr>
              <a:lnSpc>
                <a:spcPct val="90000"/>
              </a:lnSpc>
              <a:buClr>
                <a:srgbClr val="3366CC"/>
              </a:buClr>
              <a:buFont typeface="Wingdings" panose="05000000000000000000" pitchFamily="2" charset="2"/>
              <a:buChar char="§"/>
            </a:pPr>
            <a:r>
              <a:rPr lang="en-US" altLang="en-US" sz="2800"/>
              <a:t>Well designed component products</a:t>
            </a:r>
          </a:p>
          <a:p>
            <a:pPr>
              <a:lnSpc>
                <a:spcPct val="90000"/>
              </a:lnSpc>
              <a:buClr>
                <a:srgbClr val="3366CC"/>
              </a:buClr>
              <a:buFont typeface="Wingdings" panose="05000000000000000000" pitchFamily="2" charset="2"/>
              <a:buChar char="§"/>
            </a:pPr>
            <a:r>
              <a:rPr lang="en-US" altLang="en-US" sz="2800"/>
              <a:t>Sound systems security engineering practices</a:t>
            </a:r>
          </a:p>
          <a:p>
            <a:pPr>
              <a:lnSpc>
                <a:spcPct val="90000"/>
              </a:lnSpc>
              <a:buClr>
                <a:srgbClr val="3366CC"/>
              </a:buClr>
              <a:buFont typeface="Wingdings" panose="05000000000000000000" pitchFamily="2" charset="2"/>
              <a:buChar char="§"/>
            </a:pPr>
            <a:r>
              <a:rPr lang="en-US" altLang="en-US" sz="2800"/>
              <a:t>Competent systems security engineers</a:t>
            </a:r>
          </a:p>
          <a:p>
            <a:pPr>
              <a:lnSpc>
                <a:spcPct val="90000"/>
              </a:lnSpc>
              <a:buClr>
                <a:srgbClr val="3366CC"/>
              </a:buClr>
              <a:buFont typeface="Wingdings" panose="05000000000000000000" pitchFamily="2" charset="2"/>
              <a:buChar char="§"/>
            </a:pPr>
            <a:r>
              <a:rPr lang="en-US" altLang="en-US" sz="2800"/>
              <a:t>Appropriate metrics for product/system testing, evaluation, and assessment</a:t>
            </a:r>
          </a:p>
          <a:p>
            <a:pPr>
              <a:lnSpc>
                <a:spcPct val="90000"/>
              </a:lnSpc>
              <a:buClr>
                <a:srgbClr val="3366CC"/>
              </a:buClr>
              <a:buFont typeface="Wingdings" panose="05000000000000000000" pitchFamily="2" charset="2"/>
              <a:buChar char="§"/>
            </a:pPr>
            <a:r>
              <a:rPr lang="en-US" altLang="en-US" sz="2800"/>
              <a:t>Comprehensive system security planning and life cycle management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0210" name="Rectangle 2"/>
          <p:cNvSpPr>
            <a:spLocks noGrp="1" noChangeArrowheads="1"/>
          </p:cNvSpPr>
          <p:nvPr>
            <p:ph type="title"/>
          </p:nvPr>
        </p:nvSpPr>
        <p:spPr>
          <a:xfrm>
            <a:off x="685800" y="533400"/>
            <a:ext cx="7772400" cy="1066800"/>
          </a:xfrm>
        </p:spPr>
        <p:txBody>
          <a:bodyPr/>
          <a:lstStyle/>
          <a:p>
            <a:r>
              <a:rPr lang="en-US" altLang="en-US"/>
              <a:t>The Security Chain</a:t>
            </a:r>
          </a:p>
        </p:txBody>
      </p:sp>
      <p:sp>
        <p:nvSpPr>
          <p:cNvPr id="990211" name="Rectangle 3"/>
          <p:cNvSpPr>
            <a:spLocks noGrp="1" noChangeArrowheads="1"/>
          </p:cNvSpPr>
          <p:nvPr>
            <p:ph type="body" idx="1"/>
          </p:nvPr>
        </p:nvSpPr>
        <p:spPr>
          <a:xfrm>
            <a:off x="685800" y="1600200"/>
            <a:ext cx="7772400" cy="4114800"/>
          </a:xfrm>
        </p:spPr>
        <p:txBody>
          <a:bodyPr/>
          <a:lstStyle/>
          <a:p>
            <a:pPr>
              <a:buFontTx/>
              <a:buNone/>
            </a:pPr>
            <a:endParaRPr lang="en-US" altLang="en-US" b="1" i="1"/>
          </a:p>
          <a:p>
            <a:pPr>
              <a:buFontTx/>
              <a:buNone/>
            </a:pPr>
            <a:endParaRPr lang="en-US" altLang="en-US"/>
          </a:p>
        </p:txBody>
      </p:sp>
      <p:sp>
        <p:nvSpPr>
          <p:cNvPr id="990212" name="Text Box 4"/>
          <p:cNvSpPr txBox="1">
            <a:spLocks noChangeArrowheads="1"/>
          </p:cNvSpPr>
          <p:nvPr/>
        </p:nvSpPr>
        <p:spPr bwMode="auto">
          <a:xfrm>
            <a:off x="4419600" y="2714625"/>
            <a:ext cx="4495800" cy="272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Links in the Chain</a:t>
            </a:r>
          </a:p>
          <a:p>
            <a:pPr algn="ctr">
              <a:spcAft>
                <a:spcPct val="25000"/>
              </a:spcAft>
            </a:pPr>
            <a:r>
              <a:rPr lang="en-US" altLang="en-US" sz="1800"/>
              <a:t>(Technology based examples)</a:t>
            </a:r>
          </a:p>
          <a:p>
            <a:pPr>
              <a:buClr>
                <a:srgbClr val="3366CC"/>
              </a:buClr>
              <a:buFont typeface="Wingdings" panose="05000000000000000000" pitchFamily="2" charset="2"/>
              <a:buChar char="ü"/>
            </a:pPr>
            <a:r>
              <a:rPr lang="en-US" altLang="en-US" sz="1800">
                <a:solidFill>
                  <a:schemeClr val="tx2"/>
                </a:solidFill>
              </a:rPr>
              <a:t> Access control mechanisms</a:t>
            </a:r>
          </a:p>
          <a:p>
            <a:pPr>
              <a:buClr>
                <a:srgbClr val="3366CC"/>
              </a:buClr>
              <a:buFont typeface="Wingdings" panose="05000000000000000000" pitchFamily="2" charset="2"/>
              <a:buChar char="ü"/>
            </a:pPr>
            <a:r>
              <a:rPr lang="en-US" altLang="en-US" sz="1800">
                <a:solidFill>
                  <a:schemeClr val="tx2"/>
                </a:solidFill>
              </a:rPr>
              <a:t> Identification &amp; authentication mechanisms</a:t>
            </a:r>
          </a:p>
          <a:p>
            <a:pPr>
              <a:buClr>
                <a:srgbClr val="3366CC"/>
              </a:buClr>
              <a:buFont typeface="Wingdings" panose="05000000000000000000" pitchFamily="2" charset="2"/>
              <a:buChar char="ü"/>
            </a:pPr>
            <a:r>
              <a:rPr lang="en-US" altLang="en-US" sz="1800">
                <a:solidFill>
                  <a:schemeClr val="tx2"/>
                </a:solidFill>
              </a:rPr>
              <a:t> Audit mechanisms</a:t>
            </a:r>
          </a:p>
          <a:p>
            <a:pPr>
              <a:buClr>
                <a:srgbClr val="3366CC"/>
              </a:buClr>
              <a:buFont typeface="Wingdings" panose="05000000000000000000" pitchFamily="2" charset="2"/>
              <a:buChar char="ü"/>
            </a:pPr>
            <a:r>
              <a:rPr lang="en-US" altLang="en-US" sz="1800">
                <a:solidFill>
                  <a:schemeClr val="tx2"/>
                </a:solidFill>
              </a:rPr>
              <a:t> Encryption mechanisms</a:t>
            </a:r>
          </a:p>
          <a:p>
            <a:pPr>
              <a:buClr>
                <a:srgbClr val="3366CC"/>
              </a:buClr>
              <a:buFont typeface="Wingdings" panose="05000000000000000000" pitchFamily="2" charset="2"/>
              <a:buChar char="ü"/>
            </a:pPr>
            <a:r>
              <a:rPr lang="en-US" altLang="en-US" sz="1800">
                <a:solidFill>
                  <a:schemeClr val="tx2"/>
                </a:solidFill>
              </a:rPr>
              <a:t> Firewalls</a:t>
            </a:r>
          </a:p>
          <a:p>
            <a:pPr>
              <a:buClr>
                <a:srgbClr val="3366CC"/>
              </a:buClr>
              <a:buFont typeface="Wingdings" panose="05000000000000000000" pitchFamily="2" charset="2"/>
              <a:buChar char="ü"/>
            </a:pPr>
            <a:r>
              <a:rPr lang="en-US" altLang="en-US" sz="1800">
                <a:solidFill>
                  <a:schemeClr val="tx2"/>
                </a:solidFill>
              </a:rPr>
              <a:t> Smart cards</a:t>
            </a:r>
          </a:p>
          <a:p>
            <a:pPr>
              <a:buClr>
                <a:srgbClr val="3366CC"/>
              </a:buClr>
              <a:buFont typeface="Wingdings" panose="05000000000000000000" pitchFamily="2" charset="2"/>
              <a:buChar char="ü"/>
            </a:pPr>
            <a:r>
              <a:rPr lang="en-US" altLang="en-US" sz="1800">
                <a:solidFill>
                  <a:schemeClr val="tx2"/>
                </a:solidFill>
              </a:rPr>
              <a:t> Biometrics</a:t>
            </a:r>
            <a:endParaRPr lang="en-US" altLang="en-US"/>
          </a:p>
        </p:txBody>
      </p:sp>
      <p:sp>
        <p:nvSpPr>
          <p:cNvPr id="990213" name="Text Box 5"/>
          <p:cNvSpPr txBox="1">
            <a:spLocks noChangeArrowheads="1"/>
          </p:cNvSpPr>
          <p:nvPr/>
        </p:nvSpPr>
        <p:spPr bwMode="auto">
          <a:xfrm>
            <a:off x="381000" y="2714625"/>
            <a:ext cx="4038600" cy="272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Links in the Chain</a:t>
            </a:r>
          </a:p>
          <a:p>
            <a:pPr algn="ctr">
              <a:spcAft>
                <a:spcPct val="25000"/>
              </a:spcAft>
            </a:pPr>
            <a:r>
              <a:rPr lang="en-US" altLang="en-US" sz="1800"/>
              <a:t>(Non-technology based examples)</a:t>
            </a:r>
          </a:p>
          <a:p>
            <a:pPr>
              <a:buClr>
                <a:srgbClr val="3366CC"/>
              </a:buClr>
              <a:buFont typeface="Wingdings" panose="05000000000000000000" pitchFamily="2" charset="2"/>
              <a:buChar char="ü"/>
            </a:pPr>
            <a:r>
              <a:rPr lang="en-US" altLang="en-US" sz="1800">
                <a:solidFill>
                  <a:schemeClr val="tx2"/>
                </a:solidFill>
              </a:rPr>
              <a:t> Security policies and procedures</a:t>
            </a:r>
          </a:p>
          <a:p>
            <a:pPr>
              <a:buClr>
                <a:srgbClr val="3366CC"/>
              </a:buClr>
              <a:buFont typeface="Wingdings" panose="05000000000000000000" pitchFamily="2" charset="2"/>
              <a:buChar char="ü"/>
            </a:pPr>
            <a:r>
              <a:rPr lang="en-US" altLang="en-US" sz="1800">
                <a:solidFill>
                  <a:schemeClr val="tx2"/>
                </a:solidFill>
              </a:rPr>
              <a:t> Risk management</a:t>
            </a:r>
          </a:p>
          <a:p>
            <a:pPr>
              <a:buClr>
                <a:srgbClr val="3366CC"/>
              </a:buClr>
              <a:buFont typeface="Wingdings" panose="05000000000000000000" pitchFamily="2" charset="2"/>
              <a:buChar char="ü"/>
            </a:pPr>
            <a:r>
              <a:rPr lang="en-US" altLang="en-US" sz="1800">
                <a:solidFill>
                  <a:schemeClr val="tx2"/>
                </a:solidFill>
              </a:rPr>
              <a:t> Security planning</a:t>
            </a:r>
          </a:p>
          <a:p>
            <a:pPr>
              <a:buClr>
                <a:srgbClr val="3366CC"/>
              </a:buClr>
              <a:buFont typeface="Wingdings" panose="05000000000000000000" pitchFamily="2" charset="2"/>
              <a:buChar char="ü"/>
            </a:pPr>
            <a:r>
              <a:rPr lang="en-US" altLang="en-US" sz="1800">
                <a:solidFill>
                  <a:schemeClr val="tx2"/>
                </a:solidFill>
              </a:rPr>
              <a:t> Contingency planning</a:t>
            </a:r>
          </a:p>
          <a:p>
            <a:pPr>
              <a:buClr>
                <a:srgbClr val="3366CC"/>
              </a:buClr>
              <a:buFont typeface="Wingdings" panose="05000000000000000000" pitchFamily="2" charset="2"/>
              <a:buChar char="ü"/>
            </a:pPr>
            <a:r>
              <a:rPr lang="en-US" altLang="en-US" sz="1800">
                <a:solidFill>
                  <a:schemeClr val="tx2"/>
                </a:solidFill>
              </a:rPr>
              <a:t> Incident response planning</a:t>
            </a:r>
          </a:p>
          <a:p>
            <a:pPr>
              <a:buClr>
                <a:srgbClr val="3366CC"/>
              </a:buClr>
              <a:buFont typeface="Wingdings" panose="05000000000000000000" pitchFamily="2" charset="2"/>
              <a:buChar char="ü"/>
            </a:pPr>
            <a:r>
              <a:rPr lang="en-US" altLang="en-US" sz="1800">
                <a:solidFill>
                  <a:schemeClr val="tx2"/>
                </a:solidFill>
              </a:rPr>
              <a:t> Physical security</a:t>
            </a:r>
          </a:p>
          <a:p>
            <a:pPr>
              <a:buClr>
                <a:srgbClr val="3366CC"/>
              </a:buClr>
              <a:buFont typeface="Wingdings" panose="05000000000000000000" pitchFamily="2" charset="2"/>
              <a:buChar char="ü"/>
            </a:pPr>
            <a:r>
              <a:rPr lang="en-US" altLang="en-US" sz="1800">
                <a:solidFill>
                  <a:schemeClr val="tx2"/>
                </a:solidFill>
              </a:rPr>
              <a:t> Personnel security </a:t>
            </a:r>
          </a:p>
        </p:txBody>
      </p:sp>
      <p:grpSp>
        <p:nvGrpSpPr>
          <p:cNvPr id="990214" name="Group 6"/>
          <p:cNvGrpSpPr>
            <a:grpSpLocks/>
          </p:cNvGrpSpPr>
          <p:nvPr/>
        </p:nvGrpSpPr>
        <p:grpSpPr bwMode="auto">
          <a:xfrm>
            <a:off x="0" y="1792288"/>
            <a:ext cx="9228138" cy="657225"/>
            <a:chOff x="142" y="1129"/>
            <a:chExt cx="5813" cy="414"/>
          </a:xfrm>
        </p:grpSpPr>
        <p:grpSp>
          <p:nvGrpSpPr>
            <p:cNvPr id="990215" name="Group 7"/>
            <p:cNvGrpSpPr>
              <a:grpSpLocks/>
            </p:cNvGrpSpPr>
            <p:nvPr/>
          </p:nvGrpSpPr>
          <p:grpSpPr bwMode="auto">
            <a:xfrm>
              <a:off x="142" y="1129"/>
              <a:ext cx="3939" cy="414"/>
              <a:chOff x="576" y="1129"/>
              <a:chExt cx="3939" cy="414"/>
            </a:xfrm>
          </p:grpSpPr>
          <p:pic>
            <p:nvPicPr>
              <p:cNvPr id="990216" name="Picture 8" descr="j02551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 y="1129"/>
                <a:ext cx="2115" cy="414"/>
              </a:xfrm>
              <a:prstGeom prst="rect">
                <a:avLst/>
              </a:prstGeom>
              <a:noFill/>
              <a:extLst>
                <a:ext uri="{909E8E84-426E-40DD-AFC4-6F175D3DCCD1}">
                  <a14:hiddenFill xmlns:a14="http://schemas.microsoft.com/office/drawing/2010/main">
                    <a:solidFill>
                      <a:srgbClr val="FFFFFF"/>
                    </a:solidFill>
                  </a14:hiddenFill>
                </a:ext>
              </a:extLst>
            </p:spPr>
          </p:pic>
          <p:pic>
            <p:nvPicPr>
              <p:cNvPr id="990217" name="Picture 9" descr="j02551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1129"/>
                <a:ext cx="2115" cy="414"/>
              </a:xfrm>
              <a:prstGeom prst="rect">
                <a:avLst/>
              </a:prstGeom>
              <a:noFill/>
              <a:extLst>
                <a:ext uri="{909E8E84-426E-40DD-AFC4-6F175D3DCCD1}">
                  <a14:hiddenFill xmlns:a14="http://schemas.microsoft.com/office/drawing/2010/main">
                    <a:solidFill>
                      <a:srgbClr val="FFFFFF"/>
                    </a:solidFill>
                  </a14:hiddenFill>
                </a:ext>
              </a:extLst>
            </p:spPr>
          </p:pic>
        </p:grpSp>
        <p:pic>
          <p:nvPicPr>
            <p:cNvPr id="990218" name="Picture 10" descr="j02551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0" y="1129"/>
              <a:ext cx="2115" cy="414"/>
            </a:xfrm>
            <a:prstGeom prst="rect">
              <a:avLst/>
            </a:prstGeom>
            <a:noFill/>
            <a:extLst>
              <a:ext uri="{909E8E84-426E-40DD-AFC4-6F175D3DCCD1}">
                <a14:hiddenFill xmlns:a14="http://schemas.microsoft.com/office/drawing/2010/main">
                  <a:solidFill>
                    <a:srgbClr val="FFFFFF"/>
                  </a:solidFill>
                </a14:hiddenFill>
              </a:ext>
            </a:extLst>
          </p:spPr>
        </p:pic>
      </p:grpSp>
      <p:sp>
        <p:nvSpPr>
          <p:cNvPr id="990219" name="Text Box 11"/>
          <p:cNvSpPr txBox="1">
            <a:spLocks noChangeArrowheads="1"/>
          </p:cNvSpPr>
          <p:nvPr/>
        </p:nvSpPr>
        <p:spPr bwMode="auto">
          <a:xfrm>
            <a:off x="1752600" y="54864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Adversaries attack the weakest link…where is yours?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a:xfrm>
            <a:off x="685800" y="533400"/>
            <a:ext cx="7772400" cy="1143000"/>
          </a:xfrm>
        </p:spPr>
        <p:txBody>
          <a:bodyPr/>
          <a:lstStyle/>
          <a:p>
            <a:r>
              <a:rPr lang="en-US" altLang="en-US"/>
              <a:t>FISMA Legislation</a:t>
            </a:r>
            <a:br>
              <a:rPr lang="en-US" altLang="en-US"/>
            </a:br>
            <a:r>
              <a:rPr lang="en-US" altLang="en-US" sz="2000" b="1" i="1"/>
              <a:t>Overview</a:t>
            </a:r>
          </a:p>
        </p:txBody>
      </p:sp>
      <p:sp>
        <p:nvSpPr>
          <p:cNvPr id="596995" name="Rectangle 3"/>
          <p:cNvSpPr>
            <a:spLocks noGrp="1" noChangeArrowheads="1"/>
          </p:cNvSpPr>
          <p:nvPr>
            <p:ph type="body" idx="1"/>
          </p:nvPr>
        </p:nvSpPr>
        <p:spPr>
          <a:xfrm>
            <a:off x="762000" y="1981200"/>
            <a:ext cx="7543800" cy="4038600"/>
          </a:xfrm>
        </p:spPr>
        <p:txBody>
          <a:bodyPr/>
          <a:lstStyle/>
          <a:p>
            <a:pPr>
              <a:lnSpc>
                <a:spcPct val="90000"/>
              </a:lnSpc>
              <a:spcBef>
                <a:spcPct val="0"/>
              </a:spcBef>
              <a:buClr>
                <a:srgbClr val="3366CC"/>
              </a:buClr>
              <a:buFont typeface="Wingdings" panose="05000000000000000000" pitchFamily="2" charset="2"/>
              <a:buNone/>
            </a:pPr>
            <a:r>
              <a:rPr lang="en-US" altLang="en-US" sz="2800">
                <a:cs typeface="Times New Roman" panose="02020603050405020304" pitchFamily="18" charset="0"/>
              </a:rPr>
              <a:t>  “Each Federal agency shall develop, document, and implement an agency-wide information security program to provide information security for the information and information systems that support the operations and assets of the agency, including those provided or managed by another agency, contractor, or other source…”</a:t>
            </a:r>
          </a:p>
          <a:p>
            <a:pPr>
              <a:lnSpc>
                <a:spcPct val="90000"/>
              </a:lnSpc>
              <a:spcBef>
                <a:spcPct val="0"/>
              </a:spcBef>
              <a:buClr>
                <a:srgbClr val="3366CC"/>
              </a:buClr>
              <a:buFont typeface="Wingdings" panose="05000000000000000000" pitchFamily="2" charset="2"/>
              <a:buNone/>
            </a:pPr>
            <a:endParaRPr lang="en-US" altLang="en-US" sz="1200">
              <a:cs typeface="Times New Roman" panose="02020603050405020304" pitchFamily="18" charset="0"/>
            </a:endParaRPr>
          </a:p>
          <a:p>
            <a:pPr>
              <a:lnSpc>
                <a:spcPct val="90000"/>
              </a:lnSpc>
              <a:spcBef>
                <a:spcPct val="0"/>
              </a:spcBef>
              <a:buClr>
                <a:srgbClr val="3366CC"/>
              </a:buClr>
              <a:buFont typeface="Wingdings" panose="05000000000000000000" pitchFamily="2" charset="2"/>
              <a:buNone/>
            </a:pPr>
            <a:r>
              <a:rPr lang="en-US" altLang="en-US" sz="2800">
                <a:cs typeface="Times New Roman" panose="02020603050405020304" pitchFamily="18" charset="0"/>
              </a:rPr>
              <a:t>				</a:t>
            </a:r>
            <a:r>
              <a:rPr lang="en-US" altLang="en-US" sz="1800" b="1">
                <a:solidFill>
                  <a:schemeClr val="tx2"/>
                </a:solidFill>
                <a:cs typeface="Times New Roman" panose="02020603050405020304" pitchFamily="18" charset="0"/>
              </a:rPr>
              <a:t>--</a:t>
            </a:r>
            <a:r>
              <a:rPr lang="en-US" altLang="en-US" sz="1400" b="1">
                <a:solidFill>
                  <a:schemeClr val="tx2"/>
                </a:solidFill>
                <a:cs typeface="Times New Roman" panose="02020603050405020304" pitchFamily="18" charset="0"/>
              </a:rPr>
              <a:t> Federal Information Security Management Act of 2002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a:xfrm>
            <a:off x="685800" y="457200"/>
            <a:ext cx="7772400" cy="990600"/>
          </a:xfrm>
        </p:spPr>
        <p:txBody>
          <a:bodyPr/>
          <a:lstStyle/>
          <a:p>
            <a:r>
              <a:rPr lang="en-US" altLang="en-US"/>
              <a:t>FISMA Tasks for NIST</a:t>
            </a:r>
          </a:p>
        </p:txBody>
      </p:sp>
      <p:sp>
        <p:nvSpPr>
          <p:cNvPr id="605187" name="Rectangle 3"/>
          <p:cNvSpPr>
            <a:spLocks noGrp="1" noChangeArrowheads="1"/>
          </p:cNvSpPr>
          <p:nvPr>
            <p:ph type="body" idx="1"/>
          </p:nvPr>
        </p:nvSpPr>
        <p:spPr>
          <a:xfrm>
            <a:off x="685800" y="1600200"/>
            <a:ext cx="7848600" cy="4343400"/>
          </a:xfrm>
        </p:spPr>
        <p:txBody>
          <a:bodyPr/>
          <a:lstStyle/>
          <a:p>
            <a:pPr>
              <a:spcAft>
                <a:spcPct val="25000"/>
              </a:spcAft>
              <a:buClr>
                <a:srgbClr val="3366CC"/>
              </a:buClr>
              <a:buFont typeface="Wingdings" panose="05000000000000000000" pitchFamily="2" charset="2"/>
              <a:buChar char="§"/>
            </a:pPr>
            <a:r>
              <a:rPr lang="en-US" altLang="en-US" sz="2400">
                <a:cs typeface="Times New Roman" panose="02020603050405020304" pitchFamily="18" charset="0"/>
              </a:rPr>
              <a:t>Standards to be used by Federal agencies to categorize information and information systems based on the objectives of providing appropriate levels of information security according to a range of risk levels</a:t>
            </a:r>
          </a:p>
          <a:p>
            <a:pPr>
              <a:spcAft>
                <a:spcPct val="25000"/>
              </a:spcAft>
              <a:buClr>
                <a:srgbClr val="3366CC"/>
              </a:buClr>
              <a:buFont typeface="Wingdings" panose="05000000000000000000" pitchFamily="2" charset="2"/>
              <a:buChar char="§"/>
            </a:pPr>
            <a:r>
              <a:rPr lang="en-US" altLang="en-US" sz="2400">
                <a:cs typeface="Times New Roman" panose="02020603050405020304" pitchFamily="18" charset="0"/>
              </a:rPr>
              <a:t>Guidelines recommending the types of information and information systems to be included in each category</a:t>
            </a:r>
          </a:p>
          <a:p>
            <a:pPr>
              <a:spcAft>
                <a:spcPct val="25000"/>
              </a:spcAft>
              <a:buClr>
                <a:srgbClr val="3366CC"/>
              </a:buClr>
              <a:buFont typeface="Wingdings" panose="05000000000000000000" pitchFamily="2" charset="2"/>
              <a:buChar char="§"/>
            </a:pPr>
            <a:r>
              <a:rPr lang="en-US" altLang="en-US" sz="2400">
                <a:cs typeface="Times New Roman" panose="02020603050405020304" pitchFamily="18" charset="0"/>
              </a:rPr>
              <a:t>Minimum information security requirements (management, operational, and technical security controls) for information and information systems in each such category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10" name="Rectangle 2"/>
          <p:cNvSpPr>
            <a:spLocks noGrp="1" noChangeArrowheads="1"/>
          </p:cNvSpPr>
          <p:nvPr>
            <p:ph type="title"/>
          </p:nvPr>
        </p:nvSpPr>
        <p:spPr>
          <a:xfrm>
            <a:off x="685800" y="457200"/>
            <a:ext cx="7772400" cy="990600"/>
          </a:xfrm>
        </p:spPr>
        <p:txBody>
          <a:bodyPr/>
          <a:lstStyle/>
          <a:p>
            <a:r>
              <a:rPr lang="en-US" altLang="en-US"/>
              <a:t>Project Objectives</a:t>
            </a:r>
          </a:p>
        </p:txBody>
      </p:sp>
      <p:sp>
        <p:nvSpPr>
          <p:cNvPr id="939011" name="Rectangle 3"/>
          <p:cNvSpPr>
            <a:spLocks noGrp="1" noChangeArrowheads="1"/>
          </p:cNvSpPr>
          <p:nvPr>
            <p:ph type="body" idx="1"/>
          </p:nvPr>
        </p:nvSpPr>
        <p:spPr>
          <a:xfrm>
            <a:off x="685800" y="1524000"/>
            <a:ext cx="7772400" cy="4419600"/>
          </a:xfrm>
        </p:spPr>
        <p:txBody>
          <a:bodyPr/>
          <a:lstStyle/>
          <a:p>
            <a:pPr>
              <a:lnSpc>
                <a:spcPct val="90000"/>
              </a:lnSpc>
              <a:spcAft>
                <a:spcPct val="20000"/>
              </a:spcAft>
              <a:buClr>
                <a:srgbClr val="3366CC"/>
              </a:buClr>
              <a:buFont typeface="Wingdings" panose="05000000000000000000" pitchFamily="2" charset="2"/>
              <a:buChar char="§"/>
            </a:pPr>
            <a:r>
              <a:rPr lang="en-US" altLang="en-US" sz="2600" u="sng">
                <a:solidFill>
                  <a:schemeClr val="tx2"/>
                </a:solidFill>
                <a:cs typeface="Arial" panose="020B0604020202020204" pitchFamily="34" charset="0"/>
              </a:rPr>
              <a:t>Phase I</a:t>
            </a:r>
            <a:r>
              <a:rPr lang="en-US" altLang="en-US" sz="2600">
                <a:solidFill>
                  <a:schemeClr val="tx2"/>
                </a:solidFill>
                <a:cs typeface="Arial" panose="020B0604020202020204" pitchFamily="34" charset="0"/>
              </a:rPr>
              <a:t>: </a:t>
            </a:r>
            <a:r>
              <a:rPr lang="en-US" altLang="en-US" sz="2600">
                <a:cs typeface="Arial" panose="020B0604020202020204" pitchFamily="34" charset="0"/>
              </a:rPr>
              <a:t>To develop standards and guidelines for:</a:t>
            </a:r>
          </a:p>
          <a:p>
            <a:pPr lvl="1">
              <a:lnSpc>
                <a:spcPct val="90000"/>
              </a:lnSpc>
              <a:spcBef>
                <a:spcPct val="0"/>
              </a:spcBef>
              <a:spcAft>
                <a:spcPct val="20000"/>
              </a:spcAft>
              <a:buClr>
                <a:schemeClr val="accent1"/>
              </a:buClr>
              <a:buFont typeface="Wingdings" panose="05000000000000000000" pitchFamily="2" charset="2"/>
              <a:buChar char="§"/>
            </a:pPr>
            <a:r>
              <a:rPr lang="en-US" altLang="en-US" sz="2400">
                <a:cs typeface="Arial" panose="020B0604020202020204" pitchFamily="34" charset="0"/>
              </a:rPr>
              <a:t>Categorizing Federal information and information systems</a:t>
            </a:r>
          </a:p>
          <a:p>
            <a:pPr lvl="1">
              <a:lnSpc>
                <a:spcPct val="90000"/>
              </a:lnSpc>
              <a:spcBef>
                <a:spcPct val="0"/>
              </a:spcBef>
              <a:spcAft>
                <a:spcPct val="20000"/>
              </a:spcAft>
              <a:buClr>
                <a:schemeClr val="accent1"/>
              </a:buClr>
              <a:buFont typeface="Wingdings" panose="05000000000000000000" pitchFamily="2" charset="2"/>
              <a:buChar char="§"/>
            </a:pPr>
            <a:r>
              <a:rPr lang="en-US" altLang="en-US" sz="2400">
                <a:cs typeface="Arial" panose="020B0604020202020204" pitchFamily="34" charset="0"/>
              </a:rPr>
              <a:t>Selecting and specifying security controls for Federal information systems; and</a:t>
            </a:r>
          </a:p>
          <a:p>
            <a:pPr lvl="1">
              <a:lnSpc>
                <a:spcPct val="90000"/>
              </a:lnSpc>
              <a:spcBef>
                <a:spcPct val="0"/>
              </a:spcBef>
              <a:spcAft>
                <a:spcPct val="50000"/>
              </a:spcAft>
              <a:buClr>
                <a:schemeClr val="accent1"/>
              </a:buClr>
              <a:buFont typeface="Wingdings" panose="05000000000000000000" pitchFamily="2" charset="2"/>
              <a:buChar char="§"/>
            </a:pPr>
            <a:r>
              <a:rPr lang="en-US" altLang="en-US" sz="2400">
                <a:cs typeface="Arial" panose="020B0604020202020204" pitchFamily="34" charset="0"/>
              </a:rPr>
              <a:t>Assessing the effectiveness of security controls in Federal information systems</a:t>
            </a:r>
          </a:p>
          <a:p>
            <a:pPr>
              <a:lnSpc>
                <a:spcPct val="90000"/>
              </a:lnSpc>
              <a:spcAft>
                <a:spcPct val="20000"/>
              </a:spcAft>
              <a:buClr>
                <a:srgbClr val="3366CC"/>
              </a:buClr>
              <a:buFont typeface="Wingdings" panose="05000000000000000000" pitchFamily="2" charset="2"/>
              <a:buNone/>
            </a:pPr>
            <a:r>
              <a:rPr lang="en-US" altLang="en-US" sz="2400" b="1" i="1">
                <a:solidFill>
                  <a:schemeClr val="tx2"/>
                </a:solidFill>
                <a:cs typeface="Times New Roman" panose="02020603050405020304" pitchFamily="18" charset="0"/>
              </a:rPr>
              <a:t>	</a:t>
            </a:r>
            <a:r>
              <a:rPr lang="en-US" altLang="en-US" sz="2600" u="sng">
                <a:solidFill>
                  <a:schemeClr val="tx2"/>
                </a:solidFill>
                <a:cs typeface="Arial" panose="020B0604020202020204" pitchFamily="34" charset="0"/>
              </a:rPr>
              <a:t>Phase II</a:t>
            </a:r>
            <a:r>
              <a:rPr lang="en-US" altLang="en-US" sz="2600">
                <a:solidFill>
                  <a:schemeClr val="tx2"/>
                </a:solidFill>
                <a:cs typeface="Arial" panose="020B0604020202020204" pitchFamily="34" charset="0"/>
              </a:rPr>
              <a:t>: </a:t>
            </a:r>
            <a:r>
              <a:rPr lang="en-US" altLang="en-US" sz="2600">
                <a:cs typeface="Arial" panose="020B0604020202020204" pitchFamily="34" charset="0"/>
              </a:rPr>
              <a:t>To create a national network of accredited organizations capable of providing cost effective, quality security assessment services based on the NIST standards and guidelines</a:t>
            </a:r>
          </a:p>
        </p:txBody>
      </p:sp>
    </p:spTree>
  </p:cSld>
  <p:clrMapOvr>
    <a:masterClrMapping/>
  </p:clrMapOvr>
</p:sld>
</file>

<file path=ppt/theme/theme1.xml><?xml version="1.0" encoding="utf-8"?>
<a:theme xmlns:a="http://schemas.openxmlformats.org/drawingml/2006/main" name="Default Design">
  <a:themeElements>
    <a:clrScheme name="">
      <a:dk1>
        <a:srgbClr val="808080"/>
      </a:dk1>
      <a:lt1>
        <a:srgbClr val="F8F8F8"/>
      </a:lt1>
      <a:dk2>
        <a:srgbClr val="660033"/>
      </a:dk2>
      <a:lt2>
        <a:srgbClr val="FF9900"/>
      </a:lt2>
      <a:accent1>
        <a:srgbClr val="3399FF"/>
      </a:accent1>
      <a:accent2>
        <a:srgbClr val="99FFCC"/>
      </a:accent2>
      <a:accent3>
        <a:srgbClr val="B8AAAD"/>
      </a:accent3>
      <a:accent4>
        <a:srgbClr val="D4D4D4"/>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6203</TotalTime>
  <Words>1936</Words>
  <Application>Microsoft Office PowerPoint</Application>
  <PresentationFormat>On-screen Show (4:3)</PresentationFormat>
  <Paragraphs>315</Paragraphs>
  <Slides>37</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Times New Roman</vt:lpstr>
      <vt:lpstr>Arial</vt:lpstr>
      <vt:lpstr>Arial Narrow</vt:lpstr>
      <vt:lpstr>Wingdings</vt:lpstr>
      <vt:lpstr>Default Design</vt:lpstr>
      <vt:lpstr>The Federal Information Security Management Act Reinforcing the Requirements for Security Awareness Training </vt:lpstr>
      <vt:lpstr>Today’s Climate</vt:lpstr>
      <vt:lpstr>The Advantage of the Offense</vt:lpstr>
      <vt:lpstr>Today’s Challenges</vt:lpstr>
      <vt:lpstr>Assurance in Information Systems</vt:lpstr>
      <vt:lpstr>The Security Chain</vt:lpstr>
      <vt:lpstr>FISMA Legislation Overview</vt:lpstr>
      <vt:lpstr>FISMA Tasks for NIST</vt:lpstr>
      <vt:lpstr>Project Objectives</vt:lpstr>
      <vt:lpstr>Significant Benefits</vt:lpstr>
      <vt:lpstr>The Framework</vt:lpstr>
      <vt:lpstr>Categorization Standards NIST FISMA Requirement #1</vt:lpstr>
      <vt:lpstr>FIPS Publication 199</vt:lpstr>
      <vt:lpstr>Mapping Guidelines NIST FISMA Requirement #2</vt:lpstr>
      <vt:lpstr>Minimum Security Requirements NIST FISMA Requirement #3</vt:lpstr>
      <vt:lpstr>Special Publication 800-53 Recommended Security Controls for Federal Information Systems</vt:lpstr>
      <vt:lpstr>Applicability</vt:lpstr>
      <vt:lpstr>Security Controls</vt:lpstr>
      <vt:lpstr>Key Questions</vt:lpstr>
      <vt:lpstr>Catalog of Security Controls</vt:lpstr>
      <vt:lpstr>Security Control Structure</vt:lpstr>
      <vt:lpstr>Security Control Example Class: Operational              Family: Security Awareness and Training</vt:lpstr>
      <vt:lpstr>Security Control Example Class: Operational              Family: Security Awareness and Training</vt:lpstr>
      <vt:lpstr>Security Controls</vt:lpstr>
      <vt:lpstr>Management Controls Families of Controls</vt:lpstr>
      <vt:lpstr>Operational Controls Families of Controls</vt:lpstr>
      <vt:lpstr>Operational Controls Families of Controls</vt:lpstr>
      <vt:lpstr>Technical Controls Families of Controls</vt:lpstr>
      <vt:lpstr>Baseline Security Controls</vt:lpstr>
      <vt:lpstr>Baseline Security Controls</vt:lpstr>
      <vt:lpstr>Control Selection Process</vt:lpstr>
      <vt:lpstr>Certification and Accreditation</vt:lpstr>
      <vt:lpstr>Special Publication 800-37 Guide for the Security Certification and Accreditation of Federal Information Systems</vt:lpstr>
      <vt:lpstr>Special Publication 800-53A Assessing the Security Controls in Federal Information Systems</vt:lpstr>
      <vt:lpstr>FISMA Implementation Project Standards and Guidelines</vt:lpstr>
      <vt:lpstr>NIST Standards and Guidelines</vt:lpstr>
      <vt:lpstr>Contact Information</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Information Assurance Partnership</dc:title>
  <dc:creator>Computer Security Division</dc:creator>
  <cp:lastModifiedBy>Salisbury, Warren R. (Ctr)</cp:lastModifiedBy>
  <cp:revision>279</cp:revision>
  <dcterms:created xsi:type="dcterms:W3CDTF">2001-02-02T13:35:42Z</dcterms:created>
  <dcterms:modified xsi:type="dcterms:W3CDTF">2016-09-19T14:41:32Z</dcterms:modified>
</cp:coreProperties>
</file>