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629" r:id="rId5"/>
    <p:sldId id="259" r:id="rId6"/>
    <p:sldId id="627" r:id="rId7"/>
    <p:sldId id="628" r:id="rId8"/>
    <p:sldId id="638" r:id="rId9"/>
    <p:sldId id="635" r:id="rId10"/>
    <p:sldId id="636" r:id="rId11"/>
    <p:sldId id="260" r:id="rId12"/>
    <p:sldId id="261" r:id="rId13"/>
    <p:sldId id="633" r:id="rId14"/>
    <p:sldId id="630" r:id="rId15"/>
    <p:sldId id="634" r:id="rId16"/>
    <p:sldId id="632" r:id="rId17"/>
    <p:sldId id="631" r:id="rId18"/>
    <p:sldId id="637" r:id="rId19"/>
    <p:sldId id="640" r:id="rId20"/>
    <p:sldId id="6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4821E"/>
    <a:srgbClr val="66BD7D"/>
    <a:srgbClr val="F66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6"/>
    <p:restoredTop sz="96291"/>
  </p:normalViewPr>
  <p:slideViewPr>
    <p:cSldViewPr snapToGrid="0" snapToObjects="1" showGuides="1">
      <p:cViewPr varScale="1">
        <p:scale>
          <a:sx n="114" d="100"/>
          <a:sy n="114" d="100"/>
        </p:scale>
        <p:origin x="192" y="3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8752-069F-8B46-A2AE-6A558B088D4C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161B1-7EB7-D049-869D-09A37D64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>
            <a:extLst>
              <a:ext uri="{FF2B5EF4-FFF2-40B4-BE49-F238E27FC236}">
                <a16:creationId xmlns:a16="http://schemas.microsoft.com/office/drawing/2014/main" id="{018BE68F-BF41-634C-86C2-5A1EBD7FD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4850"/>
            <a:ext cx="6181725" cy="3478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F851FAA0-6177-334F-BEE9-FAF4F0534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8388" y="4419600"/>
            <a:ext cx="4864100" cy="344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4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>
            <a:extLst>
              <a:ext uri="{FF2B5EF4-FFF2-40B4-BE49-F238E27FC236}">
                <a16:creationId xmlns:a16="http://schemas.microsoft.com/office/drawing/2014/main" id="{5946883C-1539-B64A-9729-E24C60180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4850"/>
            <a:ext cx="6181725" cy="3478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id="{41CCB200-AA4C-2344-ADD4-60CA6C380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8388" y="4419600"/>
            <a:ext cx="4864100" cy="344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4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>
            <a:extLst>
              <a:ext uri="{FF2B5EF4-FFF2-40B4-BE49-F238E27FC236}">
                <a16:creationId xmlns:a16="http://schemas.microsoft.com/office/drawing/2014/main" id="{5946883C-1539-B64A-9729-E24C60180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4850"/>
            <a:ext cx="6181725" cy="3478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id="{41CCB200-AA4C-2344-ADD4-60CA6C380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8388" y="4419600"/>
            <a:ext cx="4864100" cy="344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D3C2-4E78-C24D-B6F8-5E1B92F47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ED855-36A7-8648-9C22-156135C29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725C-F8FF-3248-A5D0-496F80E2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07F2-70B7-CC46-A5CA-7B606E7F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92025-1BE6-7547-9C25-3901626A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8864-9C0E-764F-9AA7-916FB190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BC201-FEE8-FC4D-9451-45E904E5B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CFF2-3D09-F248-814F-03D4A309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B1608-EA65-C949-AC8A-F7895323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51D7-03B9-7947-8840-89F6DF0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5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BF8EC-49A5-AD4D-BCFD-A25AC7242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25B2B-6FD0-EA47-A17C-F9846F2A6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C6E9-0699-4546-B632-DE5C002D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2B777-7439-6047-A9AD-8E20F72A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4550-C069-EA47-8812-62DC3D3A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94FC-38DF-0F4A-B4F2-E2446F91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3A81-FF0B-3146-A2CE-A05C12F3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CCC57-05C0-FC40-98A1-51086FD2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758E1-B5EF-024A-9555-47AB84BD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3B246-A2E0-3646-B748-FD347AC1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5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71F2-2E80-9A4B-A2FD-B59C635A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F63A-0E43-4C4E-807E-590E3A7D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80F7-24C2-6C46-8B59-3DB6E9D5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9AFA3-DBFC-E141-94D3-B8448259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EC90-3B89-C042-92EA-C4DEAEDB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A90D-1DB8-C24E-9FAE-27A323A8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77D8-29E1-A64D-801E-3733984B0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1776-53AF-944A-901A-2862AAA11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4489E-D6F9-364A-B25A-A29E725E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B4BD5-B6C8-DB43-BC19-3DD086F9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5BBF0-31D8-5547-8626-04460FC5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FAF5-2505-5A47-9DCC-F0F3B4E4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DD05-EFDE-5A4B-803F-0613EA2AF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1BFC-17C4-F94B-98A3-5D250C05B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0D5D8-8B36-9841-AF8B-E98B913C5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AFBF6-237B-7D4A-8298-330A4A63A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589B2-1647-2D43-BD99-CE0ED2C6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9BEF7-48BE-D64A-9BB1-EC56FB7A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31047-1586-6C4B-B30D-E0DAA3D4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82E5-187C-B54F-9639-002B125C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9DF7-60C2-C840-8957-CE4EA1DB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67154-5BA4-1949-8254-282FD135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07571-3BE3-E347-89F8-10288790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D9A2C-D4BF-2844-88E2-22528869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41BED-6B89-0146-8898-B1F0F946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D330-6951-4A41-A533-084C522D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FECC-0B07-F549-B28A-415375DE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B074-8915-2440-88C1-D92B4372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C1C2E-9881-2649-ACAD-D70A4B89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5A1DA-7C5E-2941-B837-F2F84688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74A91-3823-3044-846D-0289EAFA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2E88D-0427-8A48-BA57-36C620FC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DA8D-5CAE-EE44-94CD-07E21DC5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44E21-4E00-174A-8847-0A36F9587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26FAF-3D27-C54C-865C-9DBC8A397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11C15-DC7C-F249-AC14-A6C5BE64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9BED0-BB9D-144B-BAB5-D5CD76C6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88D4F-4A05-B242-97EC-3A044B34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D468E-BF6C-EE4F-9601-BDAA5119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1620-FB2C-7441-81E8-5B48F3EB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4D1E-BD7A-674C-9D16-C068105F2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4F40-1D4E-2142-93C3-9246A840A16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B4E6-7148-FA40-B312-993BD6F42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E4C8-623F-6E47-AA1F-2041AEAF6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9BEA-78EB-3F49-800D-F539069B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53A7-696C-5345-A691-275775121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0000FF"/>
                </a:solidFill>
              </a:rPr>
              <a:t>Explainable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F68E1-4F2A-5A41-B529-6CBBD2ABB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Rick Kuhn, CSD and Raghu </a:t>
            </a:r>
            <a:r>
              <a:rPr lang="en-US" dirty="0" err="1"/>
              <a:t>Kacker</a:t>
            </a:r>
            <a:r>
              <a:rPr lang="en-US" dirty="0"/>
              <a:t>, ACMD</a:t>
            </a:r>
          </a:p>
        </p:txBody>
      </p:sp>
    </p:spTree>
    <p:extLst>
      <p:ext uri="{BB962C8B-B14F-4D97-AF65-F5344CB8AC3E}">
        <p14:creationId xmlns:p14="http://schemas.microsoft.com/office/powerpoint/2010/main" val="137684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CEE0-D665-3645-910D-97D606E4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3-way combinations produce rules to explain recognition of Testudo as a reptile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46B95-CD93-2B46-B9E1-2FB579A89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9702114" cy="26474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732EA-4DE5-AF49-9089-3A52A5E01318}"/>
              </a:ext>
            </a:extLst>
          </p:cNvPr>
          <p:cNvSpPr txBox="1"/>
          <p:nvPr/>
        </p:nvSpPr>
        <p:spPr>
          <a:xfrm>
            <a:off x="4590535" y="4180344"/>
            <a:ext cx="7131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reptiles have these </a:t>
            </a:r>
            <a:r>
              <a:rPr lang="en-US" sz="2400" u="sng" dirty="0">
                <a:solidFill>
                  <a:srgbClr val="FF0000"/>
                </a:solidFill>
              </a:rPr>
              <a:t>combinations</a:t>
            </a:r>
            <a:r>
              <a:rPr lang="en-US" sz="2400" dirty="0">
                <a:solidFill>
                  <a:srgbClr val="FF0000"/>
                </a:solidFill>
              </a:rPr>
              <a:t> of features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not aquatic AND not toothed AND four legs</a:t>
            </a:r>
          </a:p>
          <a:p>
            <a:pPr algn="ctr"/>
            <a:r>
              <a:rPr lang="en-US" sz="2400" dirty="0"/>
              <a:t>egg-laying AND not aquatic AND four legs</a:t>
            </a:r>
          </a:p>
          <a:p>
            <a:pPr algn="ctr"/>
            <a:r>
              <a:rPr lang="en-US" sz="2400" dirty="0"/>
              <a:t>not hairy AND four legs AND cat size</a:t>
            </a:r>
          </a:p>
          <a:p>
            <a:pPr algn="ctr"/>
            <a:r>
              <a:rPr lang="en-US" sz="2400" dirty="0"/>
              <a:t>not milk-producing AND not aquatic AND four legs</a:t>
            </a:r>
          </a:p>
          <a:p>
            <a:pPr algn="ctr"/>
            <a:r>
              <a:rPr lang="en-US" sz="2400" dirty="0"/>
              <a:t>not milk-producing AND four legs AND cat size</a:t>
            </a:r>
          </a:p>
          <a:p>
            <a:pPr algn="ctr"/>
            <a:r>
              <a:rPr lang="en-US" sz="2400" dirty="0"/>
              <a:t>not predator AND not toothed AND four legs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1C577-3B2D-1245-B829-D3A4D7681556}"/>
              </a:ext>
            </a:extLst>
          </p:cNvPr>
          <p:cNvSpPr txBox="1"/>
          <p:nvPr/>
        </p:nvSpPr>
        <p:spPr>
          <a:xfrm>
            <a:off x="451161" y="4334348"/>
            <a:ext cx="3744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Non-reptiles in the database do not have these 3-way combinations</a:t>
            </a:r>
          </a:p>
        </p:txBody>
      </p:sp>
    </p:spTree>
    <p:extLst>
      <p:ext uri="{BB962C8B-B14F-4D97-AF65-F5344CB8AC3E}">
        <p14:creationId xmlns:p14="http://schemas.microsoft.com/office/powerpoint/2010/main" val="30348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DFD7-C642-E64E-9386-C5D3E366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73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Sample ML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EFC1-1129-9C4F-B305-6D9DEB41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4"/>
            <a:ext cx="10515600" cy="512207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“Titanic survivors” – popular demo problem for ML</a:t>
            </a:r>
          </a:p>
          <a:p>
            <a:r>
              <a:rPr lang="en-US" sz="3200" dirty="0"/>
              <a:t>Predict which passengers survive, using attributes:</a:t>
            </a:r>
          </a:p>
          <a:p>
            <a:r>
              <a:rPr lang="en-US" sz="3200" dirty="0"/>
              <a:t>Passenger class:  1</a:t>
            </a:r>
            <a:r>
              <a:rPr lang="en-US" sz="3200" baseline="30000" dirty="0"/>
              <a:t>st</a:t>
            </a:r>
            <a:r>
              <a:rPr lang="en-US" sz="3200" dirty="0"/>
              <a:t>, 2</a:t>
            </a:r>
            <a:r>
              <a:rPr lang="en-US" sz="3200" baseline="30000" dirty="0"/>
              <a:t>nd</a:t>
            </a:r>
            <a:r>
              <a:rPr lang="en-US" sz="3200" dirty="0"/>
              <a:t>, 3rd</a:t>
            </a:r>
          </a:p>
          <a:p>
            <a:r>
              <a:rPr lang="en-US" sz="3200" dirty="0"/>
              <a:t>Sex</a:t>
            </a:r>
          </a:p>
          <a:p>
            <a:r>
              <a:rPr lang="en-US" sz="3200" dirty="0"/>
              <a:t>Age:  14 and under, 15 to 20, 21 to 70, over 70</a:t>
            </a:r>
          </a:p>
          <a:p>
            <a:r>
              <a:rPr lang="en-US" sz="3200" dirty="0"/>
              <a:t>Number of siblings or spouses onboard</a:t>
            </a:r>
          </a:p>
          <a:p>
            <a:r>
              <a:rPr lang="en-US" sz="3200" dirty="0"/>
              <a:t>Number of parents or children onboard</a:t>
            </a:r>
          </a:p>
          <a:p>
            <a:r>
              <a:rPr lang="en-US" sz="3200" dirty="0"/>
              <a:t>Embarkation point:  Southampton, England; Queenstown, Ireland; Cherbourg, France</a:t>
            </a:r>
          </a:p>
          <a:p>
            <a:r>
              <a:rPr lang="en-US" sz="3200" dirty="0"/>
              <a:t>Input configuration  2</a:t>
            </a:r>
            <a:r>
              <a:rPr lang="en-US" sz="3200" baseline="30000" dirty="0"/>
              <a:t>1</a:t>
            </a:r>
            <a:r>
              <a:rPr lang="en-US" sz="3200" dirty="0"/>
              <a:t>3</a:t>
            </a:r>
            <a:r>
              <a:rPr lang="en-US" sz="3200" baseline="30000" dirty="0"/>
              <a:t>2</a:t>
            </a:r>
            <a:r>
              <a:rPr lang="en-US" sz="3200" dirty="0"/>
              <a:t>4</a:t>
            </a:r>
            <a:r>
              <a:rPr lang="en-US" sz="3200" baseline="30000" dirty="0"/>
              <a:t>1</a:t>
            </a:r>
            <a:r>
              <a:rPr lang="en-US" sz="3200" dirty="0"/>
              <a:t>5</a:t>
            </a:r>
            <a:r>
              <a:rPr lang="en-US" sz="3200" baseline="30000" dirty="0"/>
              <a:t>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35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85C8-A90E-3E4A-93BE-8F395E8D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-304800"/>
            <a:ext cx="5394960" cy="23317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Example using prototype – what factors explain this passenger’s survival?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4CF6-FDE2-D046-BA64-CC0C6B8F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346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A9E4C-CB82-714F-8B59-FE9C85442516}"/>
              </a:ext>
            </a:extLst>
          </p:cNvPr>
          <p:cNvSpPr txBox="1"/>
          <p:nvPr/>
        </p:nvSpPr>
        <p:spPr>
          <a:xfrm>
            <a:off x="411480" y="2026920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class passenger, female aged 21 to 70, no  siblings, spouse, parents, or children onboard, from England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3C08D-C5F1-4640-B2F5-E8A44624A4DE}"/>
              </a:ext>
            </a:extLst>
          </p:cNvPr>
          <p:cNvSpPr txBox="1"/>
          <p:nvPr/>
        </p:nvSpPr>
        <p:spPr>
          <a:xfrm>
            <a:off x="411480" y="2880362"/>
            <a:ext cx="550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factors differentiate passenger from casualties?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715C9-A645-BD42-B88C-04E0DF993983}"/>
              </a:ext>
            </a:extLst>
          </p:cNvPr>
          <p:cNvSpPr txBox="1"/>
          <p:nvPr/>
        </p:nvSpPr>
        <p:spPr>
          <a:xfrm>
            <a:off x="411480" y="4619563"/>
            <a:ext cx="537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single factor is adequate explanation:  </a:t>
            </a:r>
            <a:br>
              <a:rPr lang="en-US" dirty="0"/>
            </a:br>
            <a:r>
              <a:rPr lang="en-US" dirty="0"/>
              <a:t>15% of dead were 1</a:t>
            </a:r>
            <a:r>
              <a:rPr lang="en-US" baseline="30000" dirty="0"/>
              <a:t>st</a:t>
            </a:r>
            <a:r>
              <a:rPr lang="en-US" dirty="0"/>
              <a:t> class; </a:t>
            </a:r>
            <a:br>
              <a:rPr lang="en-US" dirty="0"/>
            </a:br>
            <a:r>
              <a:rPr lang="en-US" dirty="0"/>
              <a:t>16% were female; </a:t>
            </a:r>
            <a:br>
              <a:rPr lang="en-US" dirty="0"/>
            </a:br>
            <a:r>
              <a:rPr lang="en-US" dirty="0"/>
              <a:t>61% aged 21 to 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635BF-2569-2A40-BD3E-12DB3D4A82C0}"/>
              </a:ext>
            </a:extLst>
          </p:cNvPr>
          <p:cNvSpPr txBox="1"/>
          <p:nvPr/>
        </p:nvSpPr>
        <p:spPr>
          <a:xfrm>
            <a:off x="411480" y="3494456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2-way combinations of factors: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class female passengers (like this one) were only 0.6% of casualties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09CC1A-3588-2D4A-A8D5-8447F4376149}"/>
              </a:ext>
            </a:extLst>
          </p:cNvPr>
          <p:cNvCxnSpPr>
            <a:cxnSpLocks/>
          </p:cNvCxnSpPr>
          <p:nvPr/>
        </p:nvCxnSpPr>
        <p:spPr>
          <a:xfrm flipV="1">
            <a:off x="5334000" y="1143000"/>
            <a:ext cx="1859280" cy="105739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3A44B0-8B59-A741-B3EA-057045211FCD}"/>
              </a:ext>
            </a:extLst>
          </p:cNvPr>
          <p:cNvCxnSpPr>
            <a:cxnSpLocks/>
          </p:cNvCxnSpPr>
          <p:nvPr/>
        </p:nvCxnSpPr>
        <p:spPr>
          <a:xfrm>
            <a:off x="3101340" y="5194192"/>
            <a:ext cx="3055620" cy="62570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AE1F0B-3E9A-174F-95E3-BCFC05A0FA69}"/>
              </a:ext>
            </a:extLst>
          </p:cNvPr>
          <p:cNvCxnSpPr>
            <a:cxnSpLocks/>
          </p:cNvCxnSpPr>
          <p:nvPr/>
        </p:nvCxnSpPr>
        <p:spPr>
          <a:xfrm flipV="1">
            <a:off x="4526280" y="3146642"/>
            <a:ext cx="3322320" cy="69651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45BA26-0CE4-C649-B6F8-2E8DAAD2089C}"/>
              </a:ext>
            </a:extLst>
          </p:cNvPr>
          <p:cNvSpPr txBox="1"/>
          <p:nvPr/>
        </p:nvSpPr>
        <p:spPr>
          <a:xfrm>
            <a:off x="335280" y="594996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Survival explained by being female passenger traveling first class.  </a:t>
            </a:r>
            <a:r>
              <a:rPr lang="en-US" u="sng" dirty="0"/>
              <a:t>Neither of these two factors alone is enough.</a:t>
            </a:r>
          </a:p>
        </p:txBody>
      </p:sp>
    </p:spTree>
    <p:extLst>
      <p:ext uri="{BB962C8B-B14F-4D97-AF65-F5344CB8AC3E}">
        <p14:creationId xmlns:p14="http://schemas.microsoft.com/office/powerpoint/2010/main" val="36776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8914-76AA-E448-B01A-4E6FC0AC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332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Heatmap visualization of factor combinations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5229-C960-1844-A998-B758BF1D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06" y="2790867"/>
            <a:ext cx="10054389" cy="12115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Green to red -&gt; </a:t>
            </a:r>
            <a:r>
              <a:rPr lang="en-US" b="1" dirty="0">
                <a:solidFill>
                  <a:srgbClr val="14821E"/>
                </a:solidFill>
              </a:rPr>
              <a:t>more significant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b="1" dirty="0">
                <a:solidFill>
                  <a:srgbClr val="F66A6E"/>
                </a:solidFill>
              </a:rPr>
              <a:t>less significant </a:t>
            </a:r>
            <a:r>
              <a:rPr lang="en-US" dirty="0"/>
              <a:t>for explanation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C1F0A1-BE67-7B4C-8C86-4C250683C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74008"/>
              </p:ext>
            </p:extLst>
          </p:nvPr>
        </p:nvGraphicFramePr>
        <p:xfrm>
          <a:off x="1088334" y="3276250"/>
          <a:ext cx="10612884" cy="3374942"/>
        </p:xfrm>
        <a:graphic>
          <a:graphicData uri="http://schemas.openxmlformats.org/drawingml/2006/table">
            <a:tbl>
              <a:tblPr/>
              <a:tblGrid>
                <a:gridCol w="1670364">
                  <a:extLst>
                    <a:ext uri="{9D8B030D-6E8A-4147-A177-3AD203B41FA5}">
                      <a16:colId xmlns:a16="http://schemas.microsoft.com/office/drawing/2014/main" val="3413995916"/>
                    </a:ext>
                  </a:extLst>
                </a:gridCol>
                <a:gridCol w="1131377">
                  <a:extLst>
                    <a:ext uri="{9D8B030D-6E8A-4147-A177-3AD203B41FA5}">
                      <a16:colId xmlns:a16="http://schemas.microsoft.com/office/drawing/2014/main" val="277086519"/>
                    </a:ext>
                  </a:extLst>
                </a:gridCol>
                <a:gridCol w="1162372">
                  <a:extLst>
                    <a:ext uri="{9D8B030D-6E8A-4147-A177-3AD203B41FA5}">
                      <a16:colId xmlns:a16="http://schemas.microsoft.com/office/drawing/2014/main" val="4060331059"/>
                    </a:ext>
                  </a:extLst>
                </a:gridCol>
                <a:gridCol w="2247255">
                  <a:extLst>
                    <a:ext uri="{9D8B030D-6E8A-4147-A177-3AD203B41FA5}">
                      <a16:colId xmlns:a16="http://schemas.microsoft.com/office/drawing/2014/main" val="2441285711"/>
                    </a:ext>
                  </a:extLst>
                </a:gridCol>
                <a:gridCol w="2632702">
                  <a:extLst>
                    <a:ext uri="{9D8B030D-6E8A-4147-A177-3AD203B41FA5}">
                      <a16:colId xmlns:a16="http://schemas.microsoft.com/office/drawing/2014/main" val="2263129950"/>
                    </a:ext>
                  </a:extLst>
                </a:gridCol>
                <a:gridCol w="1768814">
                  <a:extLst>
                    <a:ext uri="{9D8B030D-6E8A-4147-A177-3AD203B41FA5}">
                      <a16:colId xmlns:a16="http://schemas.microsoft.com/office/drawing/2014/main" val="2553582364"/>
                    </a:ext>
                  </a:extLst>
                </a:gridCol>
              </a:tblGrid>
              <a:tr h="47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Heatmap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21to070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sibling/spouse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parents/children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Southampton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837594"/>
                  </a:ext>
                </a:extLst>
              </a:tr>
              <a:tr h="47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59512"/>
                  </a:ext>
                </a:extLst>
              </a:tr>
              <a:tr h="47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86257"/>
                  </a:ext>
                </a:extLst>
              </a:tr>
              <a:tr h="47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to 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19308"/>
                  </a:ext>
                </a:extLst>
              </a:tr>
              <a:tr h="47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sibling/</a:t>
                      </a:r>
                      <a:b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spouse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04824"/>
                  </a:ext>
                </a:extLst>
              </a:tr>
              <a:tr h="473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parents/</a:t>
                      </a:r>
                      <a:b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5531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E74D08-733E-7E4A-9218-4CA445B89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93139"/>
              </p:ext>
            </p:extLst>
          </p:nvPr>
        </p:nvGraphicFramePr>
        <p:xfrm>
          <a:off x="1088334" y="937068"/>
          <a:ext cx="10015332" cy="1299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9222">
                  <a:extLst>
                    <a:ext uri="{9D8B030D-6E8A-4147-A177-3AD203B41FA5}">
                      <a16:colId xmlns:a16="http://schemas.microsoft.com/office/drawing/2014/main" val="3006758515"/>
                    </a:ext>
                  </a:extLst>
                </a:gridCol>
                <a:gridCol w="1669222">
                  <a:extLst>
                    <a:ext uri="{9D8B030D-6E8A-4147-A177-3AD203B41FA5}">
                      <a16:colId xmlns:a16="http://schemas.microsoft.com/office/drawing/2014/main" val="2168034423"/>
                    </a:ext>
                  </a:extLst>
                </a:gridCol>
                <a:gridCol w="1669222">
                  <a:extLst>
                    <a:ext uri="{9D8B030D-6E8A-4147-A177-3AD203B41FA5}">
                      <a16:colId xmlns:a16="http://schemas.microsoft.com/office/drawing/2014/main" val="757446965"/>
                    </a:ext>
                  </a:extLst>
                </a:gridCol>
                <a:gridCol w="1669222">
                  <a:extLst>
                    <a:ext uri="{9D8B030D-6E8A-4147-A177-3AD203B41FA5}">
                      <a16:colId xmlns:a16="http://schemas.microsoft.com/office/drawing/2014/main" val="2455090559"/>
                    </a:ext>
                  </a:extLst>
                </a:gridCol>
                <a:gridCol w="1669222">
                  <a:extLst>
                    <a:ext uri="{9D8B030D-6E8A-4147-A177-3AD203B41FA5}">
                      <a16:colId xmlns:a16="http://schemas.microsoft.com/office/drawing/2014/main" val="1752173098"/>
                    </a:ext>
                  </a:extLst>
                </a:gridCol>
                <a:gridCol w="1669222">
                  <a:extLst>
                    <a:ext uri="{9D8B030D-6E8A-4147-A177-3AD203B41FA5}">
                      <a16:colId xmlns:a16="http://schemas.microsoft.com/office/drawing/2014/main" val="703176627"/>
                    </a:ext>
                  </a:extLst>
                </a:gridCol>
              </a:tblGrid>
              <a:tr h="476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Psngr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# sibling spouse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#parent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child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embarked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552404"/>
                  </a:ext>
                </a:extLst>
              </a:tr>
              <a:tr h="476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21to70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5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85C8-A90E-3E4A-93BE-8F395E8D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-304800"/>
            <a:ext cx="5394960" cy="23317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Another example– what factors explain this passenger’s survival?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A9E4C-CB82-714F-8B59-FE9C85442516}"/>
              </a:ext>
            </a:extLst>
          </p:cNvPr>
          <p:cNvSpPr txBox="1"/>
          <p:nvPr/>
        </p:nvSpPr>
        <p:spPr>
          <a:xfrm>
            <a:off x="411480" y="1873449"/>
            <a:ext cx="550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class passenger, male child, with one sibling, two parents onboard, from England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3C08D-C5F1-4640-B2F5-E8A44624A4DE}"/>
              </a:ext>
            </a:extLst>
          </p:cNvPr>
          <p:cNvSpPr txBox="1"/>
          <p:nvPr/>
        </p:nvSpPr>
        <p:spPr>
          <a:xfrm>
            <a:off x="411480" y="2545128"/>
            <a:ext cx="550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factors differentiate passenger from casualties?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715C9-A645-BD42-B88C-04E0DF993983}"/>
              </a:ext>
            </a:extLst>
          </p:cNvPr>
          <p:cNvSpPr txBox="1"/>
          <p:nvPr/>
        </p:nvSpPr>
        <p:spPr>
          <a:xfrm>
            <a:off x="411480" y="4138005"/>
            <a:ext cx="537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single factor is adequate explanation:  </a:t>
            </a:r>
            <a:br>
              <a:rPr lang="en-US" dirty="0"/>
            </a:br>
            <a:r>
              <a:rPr lang="en-US" dirty="0"/>
              <a:t>15% of dead were 1</a:t>
            </a:r>
            <a:r>
              <a:rPr lang="en-US" baseline="30000" dirty="0"/>
              <a:t>st</a:t>
            </a:r>
            <a:r>
              <a:rPr lang="en-US" dirty="0"/>
              <a:t> class; </a:t>
            </a:r>
            <a:br>
              <a:rPr lang="en-US" dirty="0"/>
            </a:br>
            <a:r>
              <a:rPr lang="en-US" dirty="0"/>
              <a:t>84% were male; </a:t>
            </a:r>
            <a:br>
              <a:rPr lang="en-US" dirty="0"/>
            </a:br>
            <a:r>
              <a:rPr lang="en-US" dirty="0"/>
              <a:t>29% were children 14 and 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635BF-2569-2A40-BD3E-12DB3D4A82C0}"/>
              </a:ext>
            </a:extLst>
          </p:cNvPr>
          <p:cNvSpPr txBox="1"/>
          <p:nvPr/>
        </p:nvSpPr>
        <p:spPr>
          <a:xfrm>
            <a:off x="411480" y="3083008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2-way combinations of factors: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class passengers with two parents onboard (like this one) were only 0.7% of casualties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3A44B0-8B59-A741-B3EA-057045211FCD}"/>
              </a:ext>
            </a:extLst>
          </p:cNvPr>
          <p:cNvCxnSpPr>
            <a:cxnSpLocks/>
          </p:cNvCxnSpPr>
          <p:nvPr/>
        </p:nvCxnSpPr>
        <p:spPr>
          <a:xfrm>
            <a:off x="3032760" y="4738169"/>
            <a:ext cx="3230880" cy="73183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455259-4C86-B148-96FD-9C79179E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0" y="0"/>
            <a:ext cx="5903681" cy="6858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09CC1A-3588-2D4A-A8D5-8447F4376149}"/>
              </a:ext>
            </a:extLst>
          </p:cNvPr>
          <p:cNvCxnSpPr>
            <a:cxnSpLocks/>
          </p:cNvCxnSpPr>
          <p:nvPr/>
        </p:nvCxnSpPr>
        <p:spPr>
          <a:xfrm flipV="1">
            <a:off x="5280660" y="1143001"/>
            <a:ext cx="1912620" cy="89722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AE1F0B-3E9A-174F-95E3-BCFC05A0FA69}"/>
              </a:ext>
            </a:extLst>
          </p:cNvPr>
          <p:cNvCxnSpPr>
            <a:cxnSpLocks/>
          </p:cNvCxnSpPr>
          <p:nvPr/>
        </p:nvCxnSpPr>
        <p:spPr>
          <a:xfrm flipV="1">
            <a:off x="5730240" y="3146642"/>
            <a:ext cx="2118360" cy="277983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0CA68E-0DCC-9240-A0EC-0FDD12AEEF4D}"/>
              </a:ext>
            </a:extLst>
          </p:cNvPr>
          <p:cNvSpPr txBox="1"/>
          <p:nvPr/>
        </p:nvSpPr>
        <p:spPr>
          <a:xfrm>
            <a:off x="411480" y="534906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Survival explained by being child with parents traveling first class.  </a:t>
            </a:r>
            <a:r>
              <a:rPr lang="en-US" u="sng" dirty="0"/>
              <a:t>No single factor alone is enough.</a:t>
            </a:r>
            <a:br>
              <a:rPr lang="en-US" u="sng" dirty="0"/>
            </a:br>
            <a:r>
              <a:rPr lang="en-US" u="sng" dirty="0"/>
              <a:t>Easily seen in 3-way combinations: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0E8F3-E804-9142-96BC-9DFAE803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103" y="6302723"/>
            <a:ext cx="7024223" cy="5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387B-0E1C-8A45-A1AA-3C3592EC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7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Mapping combinations to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C6CB-63EB-CB4E-B01E-56D77CD1F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9725"/>
            <a:ext cx="10515600" cy="243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(1</a:t>
            </a:r>
            <a:r>
              <a:rPr lang="en-US" baseline="30000" dirty="0"/>
              <a:t>st</a:t>
            </a:r>
            <a:r>
              <a:rPr lang="en-US" dirty="0"/>
              <a:t> class passenger AND female) OR (female AND age 21to70) OR (female AND no siblings/spouses)  then  SURVIVE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(1</a:t>
            </a:r>
            <a:r>
              <a:rPr lang="en-US" baseline="30000" dirty="0"/>
              <a:t>st</a:t>
            </a:r>
            <a:r>
              <a:rPr lang="en-US" dirty="0"/>
              <a:t> class passenger AND age 14 or under AND parents onboard) OR </a:t>
            </a:r>
            <a:br>
              <a:rPr lang="en-US" dirty="0"/>
            </a:b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class passenger AND age 14 or under AND siblings onboard) </a:t>
            </a:r>
            <a:br>
              <a:rPr lang="en-US" dirty="0"/>
            </a:br>
            <a:r>
              <a:rPr lang="en-US" dirty="0"/>
              <a:t>then  SURVIVE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76D4D1-A75D-0046-9CF6-49FA786F3954}"/>
              </a:ext>
            </a:extLst>
          </p:cNvPr>
          <p:cNvSpPr txBox="1">
            <a:spLocks/>
          </p:cNvSpPr>
          <p:nvPr/>
        </p:nvSpPr>
        <p:spPr>
          <a:xfrm>
            <a:off x="533400" y="1060511"/>
            <a:ext cx="11049000" cy="807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Report identifies t-way combinations that distinguish the predicted class from others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4E7B7D-BD97-6B45-9786-4F98606D7EFA}"/>
              </a:ext>
            </a:extLst>
          </p:cNvPr>
          <p:cNvSpPr txBox="1">
            <a:spLocks/>
          </p:cNvSpPr>
          <p:nvPr/>
        </p:nvSpPr>
        <p:spPr>
          <a:xfrm>
            <a:off x="533400" y="1979198"/>
            <a:ext cx="11049000" cy="107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Combinations can be mapped to expressions to produce a rule-based type of explanation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65AEF-AE37-2A45-ACB8-62A9FD47AB51}"/>
              </a:ext>
            </a:extLst>
          </p:cNvPr>
          <p:cNvSpPr txBox="1"/>
          <p:nvPr/>
        </p:nvSpPr>
        <p:spPr>
          <a:xfrm>
            <a:off x="418455" y="5687878"/>
            <a:ext cx="1195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 noted, </a:t>
            </a:r>
            <a:r>
              <a:rPr lang="en-US" sz="3200" dirty="0">
                <a:solidFill>
                  <a:srgbClr val="FF0000"/>
                </a:solidFill>
              </a:rPr>
              <a:t>none of the single factors above is sufficient for explanation</a:t>
            </a:r>
          </a:p>
        </p:txBody>
      </p:sp>
    </p:spTree>
    <p:extLst>
      <p:ext uri="{BB962C8B-B14F-4D97-AF65-F5344CB8AC3E}">
        <p14:creationId xmlns:p14="http://schemas.microsoft.com/office/powerpoint/2010/main" val="38134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9E8-5DB7-8748-8BEC-DFCA4F9D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59080"/>
            <a:ext cx="4175760" cy="2133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Example:  empty vs. occupied rooms, using sensor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E4A93-44CE-344B-8BF7-8A9B8F08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4" y="-121920"/>
            <a:ext cx="6943725" cy="617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4D2CB-3E10-1748-AE40-4EFD42F5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6014031"/>
            <a:ext cx="8407400" cy="828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FD07D-1521-FB40-9E42-C2D8592918B0}"/>
              </a:ext>
            </a:extLst>
          </p:cNvPr>
          <p:cNvSpPr txBox="1"/>
          <p:nvPr/>
        </p:nvSpPr>
        <p:spPr>
          <a:xfrm>
            <a:off x="162877" y="2853724"/>
            <a:ext cx="4709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do we conclude this room is occupied?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012A6-2F15-4646-9BE5-D01A90A668D0}"/>
              </a:ext>
            </a:extLst>
          </p:cNvPr>
          <p:cNvSpPr txBox="1"/>
          <p:nvPr/>
        </p:nvSpPr>
        <p:spPr>
          <a:xfrm>
            <a:off x="162877" y="3833712"/>
            <a:ext cx="47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levels of humidity and lighting are strong indication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F0A10-7E34-8942-87D2-9C4D3208A5A9}"/>
              </a:ext>
            </a:extLst>
          </p:cNvPr>
          <p:cNvSpPr txBox="1"/>
          <p:nvPr/>
        </p:nvSpPr>
        <p:spPr>
          <a:xfrm>
            <a:off x="289560" y="4831080"/>
            <a:ext cx="45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Considering levels of lighting, CO2, and humidity ratio provide even stronger evidence: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5B18FD-AFED-6B4B-B4DA-364204BB313C}"/>
              </a:ext>
            </a:extLst>
          </p:cNvPr>
          <p:cNvCxnSpPr/>
          <p:nvPr/>
        </p:nvCxnSpPr>
        <p:spPr>
          <a:xfrm flipV="1">
            <a:off x="4325620" y="853440"/>
            <a:ext cx="1983740" cy="200028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0870AD-D9DB-D940-9A9B-51CABCD91559}"/>
              </a:ext>
            </a:extLst>
          </p:cNvPr>
          <p:cNvCxnSpPr>
            <a:cxnSpLocks/>
          </p:cNvCxnSpPr>
          <p:nvPr/>
        </p:nvCxnSpPr>
        <p:spPr>
          <a:xfrm flipV="1">
            <a:off x="4104004" y="3204761"/>
            <a:ext cx="1213486" cy="6802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3294AF-AEC3-5F44-A281-4EEC5863B2CA}"/>
              </a:ext>
            </a:extLst>
          </p:cNvPr>
          <p:cNvCxnSpPr>
            <a:cxnSpLocks/>
          </p:cNvCxnSpPr>
          <p:nvPr/>
        </p:nvCxnSpPr>
        <p:spPr>
          <a:xfrm>
            <a:off x="4648200" y="5408792"/>
            <a:ext cx="0" cy="6052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9C26A2-FCC4-3446-A4FA-BEA863C48186}"/>
              </a:ext>
            </a:extLst>
          </p:cNvPr>
          <p:cNvSpPr txBox="1"/>
          <p:nvPr/>
        </p:nvSpPr>
        <p:spPr>
          <a:xfrm>
            <a:off x="289560" y="5477411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Empty rooms don’t have these levels</a:t>
            </a:r>
          </a:p>
        </p:txBody>
      </p:sp>
    </p:spTree>
    <p:extLst>
      <p:ext uri="{BB962C8B-B14F-4D97-AF65-F5344CB8AC3E}">
        <p14:creationId xmlns:p14="http://schemas.microsoft.com/office/powerpoint/2010/main" val="10422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EF2E-3679-2B44-B363-8E08879B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67640"/>
            <a:ext cx="5593080" cy="28041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different example:  lymph node pathology – why is this classified as malignant not metastatic?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F40D4-6769-FF44-9C76-8C665D9C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14" y="0"/>
            <a:ext cx="598008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5598C-25F2-D34C-956C-1548631623DE}"/>
              </a:ext>
            </a:extLst>
          </p:cNvPr>
          <p:cNvSpPr txBox="1"/>
          <p:nvPr/>
        </p:nvSpPr>
        <p:spPr>
          <a:xfrm>
            <a:off x="502920" y="3218543"/>
            <a:ext cx="5593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combinations are characteristic of lymphoma that arises in lymph node instead of metastatic that spread to node from somewhere else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7FF0CC-3737-FE44-BF7A-06B987DA0EC9}"/>
              </a:ext>
            </a:extLst>
          </p:cNvPr>
          <p:cNvCxnSpPr>
            <a:cxnSpLocks/>
          </p:cNvCxnSpPr>
          <p:nvPr/>
        </p:nvCxnSpPr>
        <p:spPr>
          <a:xfrm flipV="1">
            <a:off x="4862286" y="3218543"/>
            <a:ext cx="3112481" cy="21045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18CE-C8BB-3049-A661-5DE04AD7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2" y="111211"/>
            <a:ext cx="10515600" cy="89835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F515-E6BF-764B-BF3F-49D811AB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80" y="1211765"/>
            <a:ext cx="11518449" cy="1025378"/>
          </a:xfrm>
        </p:spPr>
        <p:txBody>
          <a:bodyPr>
            <a:normAutofit/>
          </a:bodyPr>
          <a:lstStyle/>
          <a:p>
            <a:r>
              <a:rPr lang="en-US" sz="3200" dirty="0"/>
              <a:t>Combinatorial methods can provide explainable AI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D30BAA-823E-C446-9844-369B07EFA5C0}"/>
              </a:ext>
            </a:extLst>
          </p:cNvPr>
          <p:cNvSpPr txBox="1">
            <a:spLocks/>
          </p:cNvSpPr>
          <p:nvPr/>
        </p:nvSpPr>
        <p:spPr>
          <a:xfrm>
            <a:off x="505881" y="1979494"/>
            <a:ext cx="11518449" cy="214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We have prototype that applies this approach</a:t>
            </a:r>
          </a:p>
          <a:p>
            <a:pPr lvl="1"/>
            <a:r>
              <a:rPr lang="en-US" dirty="0"/>
              <a:t>Determine combinations of variable values that differentiate an example from other possible conclusions</a:t>
            </a:r>
          </a:p>
          <a:p>
            <a:pPr lvl="2">
              <a:buFont typeface="Wingdings" pitchFamily="2" charset="2"/>
              <a:buChar char="è"/>
            </a:pPr>
            <a:r>
              <a:rPr lang="en-US" dirty="0"/>
              <a:t> Feature combinations present shared with class </a:t>
            </a:r>
          </a:p>
          <a:p>
            <a:pPr lvl="2">
              <a:buFont typeface="Wingdings" pitchFamily="2" charset="2"/>
              <a:buChar char="è"/>
            </a:pPr>
            <a:r>
              <a:rPr lang="en-US" dirty="0"/>
              <a:t> Feature combinations not shared with class not present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54890A-F4BD-F645-979D-D39C8C683094}"/>
              </a:ext>
            </a:extLst>
          </p:cNvPr>
          <p:cNvSpPr txBox="1">
            <a:spLocks/>
          </p:cNvSpPr>
          <p:nvPr/>
        </p:nvSpPr>
        <p:spPr>
          <a:xfrm>
            <a:off x="505880" y="4316526"/>
            <a:ext cx="11518449" cy="82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Method can be applied to black-box functions such as CNNs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8ABFD-0E71-674D-813C-DD6FF621B421}"/>
              </a:ext>
            </a:extLst>
          </p:cNvPr>
          <p:cNvSpPr/>
          <p:nvPr/>
        </p:nvSpPr>
        <p:spPr>
          <a:xfrm>
            <a:off x="505880" y="5330281"/>
            <a:ext cx="10768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Present explanation in the preferred form of rules, </a:t>
            </a:r>
            <a:br>
              <a:rPr lang="en-US" sz="3200" dirty="0"/>
            </a:br>
            <a:r>
              <a:rPr lang="en-US" sz="3200" dirty="0"/>
              <a:t>“if A &amp; B, or C with D &amp; E,  then conclusion is X”</a:t>
            </a:r>
          </a:p>
        </p:txBody>
      </p:sp>
    </p:spTree>
    <p:extLst>
      <p:ext uri="{BB962C8B-B14F-4D97-AF65-F5344CB8AC3E}">
        <p14:creationId xmlns:p14="http://schemas.microsoft.com/office/powerpoint/2010/main" val="1091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18CE-C8BB-3049-A661-5DE04AD7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2" y="111211"/>
            <a:ext cx="10515600" cy="89835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F515-E6BF-764B-BF3F-49D811AB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2" y="1182563"/>
            <a:ext cx="11518449" cy="5811361"/>
          </a:xfrm>
        </p:spPr>
        <p:txBody>
          <a:bodyPr>
            <a:normAutofit/>
          </a:bodyPr>
          <a:lstStyle/>
          <a:p>
            <a:r>
              <a:rPr lang="en-US" dirty="0" err="1"/>
              <a:t>Explainability</a:t>
            </a:r>
            <a:r>
              <a:rPr lang="en-US" dirty="0"/>
              <a:t> is a critical problem in the acceptance of artificial intelligence/machine learning, especially for critical applications</a:t>
            </a:r>
          </a:p>
          <a:p>
            <a:r>
              <a:rPr lang="en-US" dirty="0"/>
              <a:t>Human users will not trust AI if conclusions cannot be explained</a:t>
            </a:r>
          </a:p>
          <a:p>
            <a:r>
              <a:rPr lang="en-US" dirty="0"/>
              <a:t>Methods from combinatorial software testing can be applied to solving the problem of explainable AI</a:t>
            </a:r>
          </a:p>
          <a:p>
            <a:r>
              <a:rPr lang="en-US" dirty="0"/>
              <a:t>We have prototype that applies this approach</a:t>
            </a:r>
          </a:p>
          <a:p>
            <a:pPr lvl="1"/>
            <a:r>
              <a:rPr lang="en-US" dirty="0"/>
              <a:t>Determine combinations of variable values that differentiate an example from other possible conclusions</a:t>
            </a:r>
          </a:p>
          <a:p>
            <a:pPr lvl="2">
              <a:buFont typeface="Wingdings" pitchFamily="2" charset="2"/>
              <a:buChar char="è"/>
            </a:pPr>
            <a:r>
              <a:rPr lang="en-US" dirty="0"/>
              <a:t> Feature combinations present shared with class </a:t>
            </a:r>
          </a:p>
          <a:p>
            <a:pPr lvl="2">
              <a:buFont typeface="Wingdings" pitchFamily="2" charset="2"/>
              <a:buChar char="è"/>
            </a:pPr>
            <a:r>
              <a:rPr lang="en-US" dirty="0"/>
              <a:t> Feature combinations not shared with class not present</a:t>
            </a:r>
          </a:p>
          <a:p>
            <a:pPr lvl="1"/>
            <a:r>
              <a:rPr lang="en-US" dirty="0"/>
              <a:t>Present explanation in the preferred form of rules, “if A &amp; B, or C with D &amp; E,  then conclusion is X”</a:t>
            </a:r>
          </a:p>
          <a:p>
            <a:r>
              <a:rPr lang="en-US" dirty="0"/>
              <a:t> Method can be applied to black-box functions such as CNNs</a:t>
            </a:r>
          </a:p>
        </p:txBody>
      </p:sp>
    </p:spTree>
    <p:extLst>
      <p:ext uri="{BB962C8B-B14F-4D97-AF65-F5344CB8AC3E}">
        <p14:creationId xmlns:p14="http://schemas.microsoft.com/office/powerpoint/2010/main" val="160002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6331-3ABC-404F-8C21-BF28D6A6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8BCC-15EA-8540-BCE5-296A2E24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Artificial intelligence and machine learning (AI/ML) systems have exceeded human performance in nearly every application where they have been tried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0A177E-8918-5C49-81B6-4CA852D46F36}"/>
              </a:ext>
            </a:extLst>
          </p:cNvPr>
          <p:cNvSpPr txBox="1">
            <a:spLocks/>
          </p:cNvSpPr>
          <p:nvPr/>
        </p:nvSpPr>
        <p:spPr>
          <a:xfrm>
            <a:off x="838200" y="2625730"/>
            <a:ext cx="10515600" cy="921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 is starting to be incorporated into consumer products.  This trend is accelerating, and AI will be increasingly used in safety-critical 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05460C-06CE-2346-B047-0AAE03E2E8D0}"/>
              </a:ext>
            </a:extLst>
          </p:cNvPr>
          <p:cNvSpPr txBox="1">
            <a:spLocks/>
          </p:cNvSpPr>
          <p:nvPr/>
        </p:nvSpPr>
        <p:spPr>
          <a:xfrm>
            <a:off x="838200" y="3784787"/>
            <a:ext cx="10515600" cy="86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 systems are good, but sometimes make mistakes, and human users will not trust their decisions without explanation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B10C79-C843-474B-97CA-ED2A12761777}"/>
              </a:ext>
            </a:extLst>
          </p:cNvPr>
          <p:cNvSpPr txBox="1">
            <a:spLocks/>
          </p:cNvSpPr>
          <p:nvPr/>
        </p:nvSpPr>
        <p:spPr>
          <a:xfrm>
            <a:off x="838200" y="4892509"/>
            <a:ext cx="10515600" cy="1424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tradeoff between AI accuracy and </a:t>
            </a:r>
            <a:r>
              <a:rPr lang="en-US" dirty="0" err="1"/>
              <a:t>explainability</a:t>
            </a:r>
            <a:r>
              <a:rPr lang="en-US" dirty="0"/>
              <a:t>:  the most accurate methods, such as convolutional neural nets (CNNs), provide no explanations;  understandable methods, such as rule-based, tend to be less accurate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9D46-2BA5-C349-9178-B2F275CD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0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has been tried?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DFF6-BF9F-144C-A394-51889360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436"/>
            <a:ext cx="11201400" cy="2023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Interpretable models – e.g. rule-based expert systems: “if patient has </a:t>
            </a:r>
            <a:r>
              <a:rPr lang="en-US" dirty="0">
                <a:solidFill>
                  <a:srgbClr val="0000FF"/>
                </a:solidFill>
              </a:rPr>
              <a:t>symptoms A and B</a:t>
            </a:r>
            <a:r>
              <a:rPr lang="en-US" dirty="0"/>
              <a:t>, or has </a:t>
            </a:r>
            <a:r>
              <a:rPr lang="en-US" dirty="0">
                <a:solidFill>
                  <a:srgbClr val="0000FF"/>
                </a:solidFill>
              </a:rPr>
              <a:t>B with C and D</a:t>
            </a:r>
            <a:r>
              <a:rPr lang="en-US" dirty="0"/>
              <a:t>, then </a:t>
            </a:r>
            <a:r>
              <a:rPr lang="en-US" dirty="0">
                <a:solidFill>
                  <a:srgbClr val="0000FF"/>
                </a:solidFill>
              </a:rPr>
              <a:t>illness is 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best for explanations</a:t>
            </a:r>
          </a:p>
          <a:p>
            <a:pPr lvl="1"/>
            <a:r>
              <a:rPr lang="en-US" dirty="0"/>
              <a:t>hard to find rules</a:t>
            </a:r>
          </a:p>
          <a:p>
            <a:pPr lvl="1"/>
            <a:r>
              <a:rPr lang="en-US" dirty="0"/>
              <a:t>less accurate than other approaches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0F07FB-D74C-6845-9545-178C98EFD62F}"/>
              </a:ext>
            </a:extLst>
          </p:cNvPr>
          <p:cNvSpPr txBox="1">
            <a:spLocks/>
          </p:cNvSpPr>
          <p:nvPr/>
        </p:nvSpPr>
        <p:spPr>
          <a:xfrm>
            <a:off x="838200" y="2866347"/>
            <a:ext cx="11201400" cy="14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neural nets etc. to add explanations</a:t>
            </a:r>
          </a:p>
          <a:p>
            <a:pPr lvl="1"/>
            <a:r>
              <a:rPr lang="en-US" dirty="0"/>
              <a:t>reduces accuracy, complicates the system</a:t>
            </a:r>
          </a:p>
          <a:p>
            <a:pPr lvl="1"/>
            <a:r>
              <a:rPr lang="en-US" dirty="0"/>
              <a:t>explanations still not very understandable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5B54AD-D1A9-EE40-8858-4FE0E2E8B63F}"/>
              </a:ext>
            </a:extLst>
          </p:cNvPr>
          <p:cNvSpPr txBox="1">
            <a:spLocks/>
          </p:cNvSpPr>
          <p:nvPr/>
        </p:nvSpPr>
        <p:spPr>
          <a:xfrm>
            <a:off x="838200" y="4248450"/>
            <a:ext cx="11201400" cy="1282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induction  - infer explainable model from black-box</a:t>
            </a:r>
          </a:p>
          <a:p>
            <a:pPr lvl="1"/>
            <a:r>
              <a:rPr lang="en-US" dirty="0"/>
              <a:t>flexible for application, good explanations using only input, output</a:t>
            </a:r>
          </a:p>
          <a:p>
            <a:pPr lvl="1"/>
            <a:r>
              <a:rPr lang="en-US" dirty="0"/>
              <a:t>hard to produce the explainable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C8272-0CE1-F845-87E5-ABFC1ADDEB1C}"/>
              </a:ext>
            </a:extLst>
          </p:cNvPr>
          <p:cNvSpPr txBox="1"/>
          <p:nvPr/>
        </p:nvSpPr>
        <p:spPr>
          <a:xfrm>
            <a:off x="838200" y="5602027"/>
            <a:ext cx="108010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Our approach – derive rule predicates from inputs and outputs to CNNs and other black-box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4EF6FF-5860-AF41-BD06-A81692747061}"/>
              </a:ext>
            </a:extLst>
          </p:cNvPr>
          <p:cNvSpPr txBox="1"/>
          <p:nvPr/>
        </p:nvSpPr>
        <p:spPr>
          <a:xfrm>
            <a:off x="563486" y="1186888"/>
            <a:ext cx="7528954" cy="56090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85B81-52BC-E94B-BFD9-6AFF6F32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the current state of the art?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57B7A-B4D8-194B-ADF3-5F1F35DA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8" y="1325563"/>
            <a:ext cx="7263393" cy="5331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3513DC-CA0E-6841-83BC-B267EBD94A2F}"/>
              </a:ext>
            </a:extLst>
          </p:cNvPr>
          <p:cNvSpPr txBox="1"/>
          <p:nvPr/>
        </p:nvSpPr>
        <p:spPr>
          <a:xfrm>
            <a:off x="8747760" y="1859280"/>
            <a:ext cx="3139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Black-box statistical predictions are inadequate</a:t>
            </a:r>
          </a:p>
          <a:p>
            <a:endParaRPr lang="en-US" sz="2800" dirty="0"/>
          </a:p>
          <a:p>
            <a:r>
              <a:rPr lang="en-US" sz="2800" dirty="0"/>
              <a:t>Explanations must be understandable to non-specialist</a:t>
            </a:r>
          </a:p>
        </p:txBody>
      </p:sp>
    </p:spTree>
    <p:extLst>
      <p:ext uri="{BB962C8B-B14F-4D97-AF65-F5344CB8AC3E}">
        <p14:creationId xmlns:p14="http://schemas.microsoft.com/office/powerpoint/2010/main" val="251483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9D46-2BA5-C349-9178-B2F275CD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90" y="210830"/>
            <a:ext cx="2308765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Tradeoff: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116FCB-A821-9142-A1C8-BCCE539CB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455" y="145730"/>
            <a:ext cx="2782240" cy="263956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0F07FB-D74C-6845-9545-178C98EFD62F}"/>
              </a:ext>
            </a:extLst>
          </p:cNvPr>
          <p:cNvSpPr txBox="1">
            <a:spLocks/>
          </p:cNvSpPr>
          <p:nvPr/>
        </p:nvSpPr>
        <p:spPr>
          <a:xfrm>
            <a:off x="838200" y="2866347"/>
            <a:ext cx="11201400" cy="14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C8272-0CE1-F845-87E5-ABFC1ADDEB1C}"/>
              </a:ext>
            </a:extLst>
          </p:cNvPr>
          <p:cNvSpPr txBox="1"/>
          <p:nvPr/>
        </p:nvSpPr>
        <p:spPr>
          <a:xfrm>
            <a:off x="6438900" y="5467996"/>
            <a:ext cx="41429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do we get the </a:t>
            </a:r>
          </a:p>
          <a:p>
            <a:r>
              <a:rPr lang="en-US" sz="3200" b="1" dirty="0"/>
              <a:t>best of both worlds?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5AD02-BDE3-4045-B4E6-692AA967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51" y="3658956"/>
            <a:ext cx="4317049" cy="3199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D48CA-7BBC-0C49-AF15-931DBC84EF57}"/>
              </a:ext>
            </a:extLst>
          </p:cNvPr>
          <p:cNvSpPr txBox="1"/>
          <p:nvPr/>
        </p:nvSpPr>
        <p:spPr>
          <a:xfrm>
            <a:off x="6438900" y="584070"/>
            <a:ext cx="5185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Expert system:</a:t>
            </a:r>
          </a:p>
          <a:p>
            <a:r>
              <a:rPr lang="en-US" sz="3200" dirty="0"/>
              <a:t>Good for explanations, </a:t>
            </a:r>
          </a:p>
          <a:p>
            <a:r>
              <a:rPr lang="en-US" sz="3200" dirty="0"/>
              <a:t>not so good for 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86E27-DAB1-844C-9CA2-B1197D5D7F77}"/>
              </a:ext>
            </a:extLst>
          </p:cNvPr>
          <p:cNvSpPr txBox="1"/>
          <p:nvPr/>
        </p:nvSpPr>
        <p:spPr>
          <a:xfrm>
            <a:off x="6438900" y="3135261"/>
            <a:ext cx="5185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Neural nets:</a:t>
            </a:r>
          </a:p>
          <a:p>
            <a:r>
              <a:rPr lang="en-US" sz="3200" dirty="0"/>
              <a:t>Good for accuracy,</a:t>
            </a:r>
          </a:p>
          <a:p>
            <a:r>
              <a:rPr lang="en-US" sz="3200" dirty="0"/>
              <a:t>not so good for explanations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2AC10-F7F3-8B43-9C54-08F0597F0593}"/>
              </a:ext>
            </a:extLst>
          </p:cNvPr>
          <p:cNvSpPr txBox="1"/>
          <p:nvPr/>
        </p:nvSpPr>
        <p:spPr>
          <a:xfrm>
            <a:off x="3278459" y="2861405"/>
            <a:ext cx="129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- OR -</a:t>
            </a:r>
          </a:p>
        </p:txBody>
      </p:sp>
    </p:spTree>
    <p:extLst>
      <p:ext uri="{BB962C8B-B14F-4D97-AF65-F5344CB8AC3E}">
        <p14:creationId xmlns:p14="http://schemas.microsoft.com/office/powerpoint/2010/main" val="13187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C601-3387-0E40-B26C-F8719EDD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can NIST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14DE-1533-7B4F-BF7D-72DAC033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09"/>
            <a:ext cx="11064240" cy="1067118"/>
          </a:xfrm>
        </p:spPr>
        <p:txBody>
          <a:bodyPr>
            <a:normAutofit/>
          </a:bodyPr>
          <a:lstStyle/>
          <a:p>
            <a:r>
              <a:rPr lang="en-US" dirty="0"/>
              <a:t>The classification problem in machine learning is </a:t>
            </a:r>
            <a:r>
              <a:rPr lang="en-US" u="sng" dirty="0"/>
              <a:t>closely related to the problem of fault location </a:t>
            </a:r>
            <a:r>
              <a:rPr lang="en-US" dirty="0"/>
              <a:t>in combinatorial testing for software.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5926A2-1E45-404E-B580-BFA2FE41078A}"/>
              </a:ext>
            </a:extLst>
          </p:cNvPr>
          <p:cNvSpPr txBox="1">
            <a:spLocks/>
          </p:cNvSpPr>
          <p:nvPr/>
        </p:nvSpPr>
        <p:spPr>
          <a:xfrm>
            <a:off x="838200" y="2152571"/>
            <a:ext cx="11064240" cy="217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objective in both cases is to </a:t>
            </a:r>
            <a:r>
              <a:rPr lang="en-US" u="sng" dirty="0"/>
              <a:t>identify a small number of interactions</a:t>
            </a:r>
            <a:r>
              <a:rPr lang="en-US" dirty="0"/>
              <a:t>, out of possibly billions or more, that trigger a failure (in combinatorial testing) or produce a conclusion (in machine learning).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E22EF-DB4B-8C48-9258-D6FC18FC55B2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1064240" cy="147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</a:t>
            </a:r>
            <a:r>
              <a:rPr lang="en-US" u="sng" dirty="0"/>
              <a:t>methods and tools for fault location </a:t>
            </a:r>
            <a:r>
              <a:rPr lang="en-US" dirty="0"/>
              <a:t>in combinatorial testing that could be adapted to ML problems, to identify the rare combinations of variable values that produce conclusions in AI systems.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70B3C5-D117-6F40-960D-A4777D83EF62}"/>
              </a:ext>
            </a:extLst>
          </p:cNvPr>
          <p:cNvSpPr txBox="1">
            <a:spLocks/>
          </p:cNvSpPr>
          <p:nvPr/>
        </p:nvSpPr>
        <p:spPr>
          <a:xfrm>
            <a:off x="838200" y="4779288"/>
            <a:ext cx="11064240" cy="588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approach has not been applied to AI/ML before.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2CC751-0739-3045-8F5E-2993348F2620}"/>
              </a:ext>
            </a:extLst>
          </p:cNvPr>
          <p:cNvSpPr txBox="1">
            <a:spLocks/>
          </p:cNvSpPr>
          <p:nvPr/>
        </p:nvSpPr>
        <p:spPr>
          <a:xfrm>
            <a:off x="838200" y="5423100"/>
            <a:ext cx="11064240" cy="1514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NIST has established the leading project  in combinatorial 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34833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BF01F7D4-816E-914B-BFA8-CA8D910B2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5690" y="103692"/>
            <a:ext cx="7804180" cy="782003"/>
          </a:xfrm>
        </p:spPr>
        <p:txBody>
          <a:bodyPr/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 b="1" dirty="0">
                <a:solidFill>
                  <a:srgbClr val="0000FF"/>
                </a:solidFill>
              </a:rPr>
              <a:t>Fault location</a:t>
            </a:r>
          </a:p>
        </p:txBody>
      </p:sp>
      <p:sp>
        <p:nvSpPr>
          <p:cNvPr id="98308" name="Text Box 3">
            <a:extLst>
              <a:ext uri="{FF2B5EF4-FFF2-40B4-BE49-F238E27FC236}">
                <a16:creationId xmlns:a16="http://schemas.microsoft.com/office/drawing/2014/main" id="{06FBDEDE-1A80-A941-9DE7-1037F248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08" y="1192446"/>
            <a:ext cx="7339010" cy="7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Given:  a set of tests that the SUT fails, which combinations of variables/values triggered the failure?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1FFFD2-51E5-0444-89F4-FF37E880BB3F}"/>
              </a:ext>
            </a:extLst>
          </p:cNvPr>
          <p:cNvGrpSpPr/>
          <p:nvPr/>
        </p:nvGrpSpPr>
        <p:grpSpPr>
          <a:xfrm>
            <a:off x="5090160" y="2078140"/>
            <a:ext cx="5216843" cy="951941"/>
            <a:chOff x="5090160" y="2078140"/>
            <a:chExt cx="5216843" cy="951941"/>
          </a:xfrm>
        </p:grpSpPr>
        <p:sp>
          <p:nvSpPr>
            <p:cNvPr id="98311" name="Text Box 6">
              <a:extLst>
                <a:ext uri="{FF2B5EF4-FFF2-40B4-BE49-F238E27FC236}">
                  <a16:creationId xmlns:a16="http://schemas.microsoft.com/office/drawing/2014/main" id="{F3248E16-781E-E24D-85DF-4A6B72541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8533" y="2078140"/>
              <a:ext cx="3718470" cy="74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6" tIns="40823" rIns="81646" bIns="40823"/>
            <a:lstStyle>
              <a:lvl1pPr eaLnBrk="0" hangingPunct="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177" dirty="0">
                  <a:latin typeface="Arial" panose="020B0604020202020204" pitchFamily="34" charset="0"/>
                </a:rPr>
                <a:t>variable/value combinations in </a:t>
              </a:r>
              <a:r>
                <a:rPr lang="en-US" altLang="en-US" sz="2177" dirty="0">
                  <a:solidFill>
                    <a:srgbClr val="0000FF"/>
                  </a:solidFill>
                  <a:latin typeface="Arial" panose="020B0604020202020204" pitchFamily="34" charset="0"/>
                </a:rPr>
                <a:t>passing</a:t>
              </a:r>
              <a:r>
                <a:rPr lang="en-US" altLang="en-US" sz="2177" dirty="0">
                  <a:latin typeface="Arial" panose="020B0604020202020204" pitchFamily="34" charset="0"/>
                </a:rPr>
                <a:t> tests</a:t>
              </a:r>
            </a:p>
          </p:txBody>
        </p:sp>
        <p:sp>
          <p:nvSpPr>
            <p:cNvPr id="98312" name="Line 7">
              <a:extLst>
                <a:ext uri="{FF2B5EF4-FFF2-40B4-BE49-F238E27FC236}">
                  <a16:creationId xmlns:a16="http://schemas.microsoft.com/office/drawing/2014/main" id="{16557BE6-14C3-C242-B0FC-5ED0C0CCD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0160" y="2428095"/>
              <a:ext cx="1543017" cy="6019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3"/>
            </a:p>
          </p:txBody>
        </p:sp>
      </p:grpSp>
      <p:sp>
        <p:nvSpPr>
          <p:cNvPr id="98314" name="Line 9">
            <a:extLst>
              <a:ext uri="{FF2B5EF4-FFF2-40B4-BE49-F238E27FC236}">
                <a16:creationId xmlns:a16="http://schemas.microsoft.com/office/drawing/2014/main" id="{FE70243D-E9B0-B948-BA00-9866A304F2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0126" y="4544685"/>
            <a:ext cx="1023456" cy="5713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98315" name="Text Box 10">
            <a:extLst>
              <a:ext uri="{FF2B5EF4-FFF2-40B4-BE49-F238E27FC236}">
                <a16:creationId xmlns:a16="http://schemas.microsoft.com/office/drawing/2014/main" id="{FC1CD563-3281-654F-AF85-B50A99C33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583" y="5000385"/>
            <a:ext cx="3532691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996" dirty="0">
                <a:latin typeface="Arial" panose="020B0604020202020204" pitchFamily="34" charset="0"/>
              </a:rPr>
              <a:t>Combinations in failing but not in passing tests</a:t>
            </a:r>
            <a:br>
              <a:rPr lang="en-US" altLang="en-US" sz="1996" dirty="0">
                <a:latin typeface="Arial" panose="020B0604020202020204" pitchFamily="34" charset="0"/>
              </a:rPr>
            </a:br>
            <a:r>
              <a:rPr lang="en-US" altLang="en-US" sz="1996" dirty="0">
                <a:latin typeface="Arial" panose="020B0604020202020204" pitchFamily="34" charset="0"/>
              </a:rPr>
              <a:t>These are the ones we want – how do we find them?</a:t>
            </a:r>
          </a:p>
        </p:txBody>
      </p:sp>
      <p:sp>
        <p:nvSpPr>
          <p:cNvPr id="98313" name="Text Box 8">
            <a:extLst>
              <a:ext uri="{FF2B5EF4-FFF2-40B4-BE49-F238E27FC236}">
                <a16:creationId xmlns:a16="http://schemas.microsoft.com/office/drawing/2014/main" id="{5DCCE776-5695-3C4B-811B-28123D63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768" y="2974085"/>
            <a:ext cx="3718470" cy="62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variable/value combinations in </a:t>
            </a:r>
            <a:r>
              <a:rPr lang="en-US" altLang="en-US" sz="2177" dirty="0">
                <a:solidFill>
                  <a:srgbClr val="0000FF"/>
                </a:solidFill>
                <a:latin typeface="Arial" panose="020B0604020202020204" pitchFamily="34" charset="0"/>
              </a:rPr>
              <a:t>failing</a:t>
            </a:r>
            <a:r>
              <a:rPr lang="en-US" altLang="en-US" sz="2177" dirty="0">
                <a:latin typeface="Arial" panose="020B0604020202020204" pitchFamily="34" charset="0"/>
              </a:rPr>
              <a:t> tests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91E16-894D-0E48-9209-C8AC6AD481C6}"/>
              </a:ext>
            </a:extLst>
          </p:cNvPr>
          <p:cNvGrpSpPr/>
          <p:nvPr/>
        </p:nvGrpSpPr>
        <p:grpSpPr>
          <a:xfrm>
            <a:off x="2158628" y="2144387"/>
            <a:ext cx="4463028" cy="4156276"/>
            <a:chOff x="2158628" y="2144387"/>
            <a:chExt cx="4463028" cy="4156276"/>
          </a:xfrm>
        </p:grpSpPr>
        <p:sp>
          <p:nvSpPr>
            <p:cNvPr id="98309" name="Oval 4">
              <a:extLst>
                <a:ext uri="{FF2B5EF4-FFF2-40B4-BE49-F238E27FC236}">
                  <a16:creationId xmlns:a16="http://schemas.microsoft.com/office/drawing/2014/main" id="{0BAE5981-D3F8-6C4A-96C2-15088E1D8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628" y="2144387"/>
              <a:ext cx="4265728" cy="4156276"/>
            </a:xfrm>
            <a:prstGeom prst="ellipse">
              <a:avLst/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633"/>
            </a:p>
          </p:txBody>
        </p:sp>
        <p:sp>
          <p:nvSpPr>
            <p:cNvPr id="98310" name="Oval 5">
              <a:extLst>
                <a:ext uri="{FF2B5EF4-FFF2-40B4-BE49-F238E27FC236}">
                  <a16:creationId xmlns:a16="http://schemas.microsoft.com/office/drawing/2014/main" id="{10D14304-23F2-1C46-8E95-B413B8DC0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0265" y="3620540"/>
              <a:ext cx="1061391" cy="1082994"/>
            </a:xfrm>
            <a:prstGeom prst="ellipse">
              <a:avLst/>
            </a:prstGeom>
            <a:solidFill>
              <a:srgbClr val="FFFF00">
                <a:alpha val="39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 sz="1633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6E54146-A72D-AE41-AEB4-932FD1AD3793}"/>
                </a:ext>
              </a:extLst>
            </p:cNvPr>
            <p:cNvSpPr/>
            <p:nvPr/>
          </p:nvSpPr>
          <p:spPr>
            <a:xfrm>
              <a:off x="6424355" y="3749040"/>
              <a:ext cx="164177" cy="803082"/>
            </a:xfrm>
            <a:custGeom>
              <a:avLst/>
              <a:gdLst>
                <a:gd name="connsiteX0" fmla="*/ 5250 w 251740"/>
                <a:gd name="connsiteY0" fmla="*/ 1263 h 895785"/>
                <a:gd name="connsiteX1" fmla="*/ 9225 w 251740"/>
                <a:gd name="connsiteY1" fmla="*/ 29093 h 895785"/>
                <a:gd name="connsiteX2" fmla="*/ 37055 w 251740"/>
                <a:gd name="connsiteY2" fmla="*/ 41020 h 895785"/>
                <a:gd name="connsiteX3" fmla="*/ 72836 w 251740"/>
                <a:gd name="connsiteY3" fmla="*/ 52947 h 895785"/>
                <a:gd name="connsiteX4" fmla="*/ 84763 w 251740"/>
                <a:gd name="connsiteY4" fmla="*/ 56923 h 895785"/>
                <a:gd name="connsiteX5" fmla="*/ 96690 w 251740"/>
                <a:gd name="connsiteY5" fmla="*/ 64874 h 895785"/>
                <a:gd name="connsiteX6" fmla="*/ 116568 w 251740"/>
                <a:gd name="connsiteY6" fmla="*/ 84752 h 895785"/>
                <a:gd name="connsiteX7" fmla="*/ 128495 w 251740"/>
                <a:gd name="connsiteY7" fmla="*/ 108606 h 895785"/>
                <a:gd name="connsiteX8" fmla="*/ 144398 w 251740"/>
                <a:gd name="connsiteY8" fmla="*/ 128484 h 895785"/>
                <a:gd name="connsiteX9" fmla="*/ 156325 w 251740"/>
                <a:gd name="connsiteY9" fmla="*/ 148363 h 895785"/>
                <a:gd name="connsiteX10" fmla="*/ 168252 w 251740"/>
                <a:gd name="connsiteY10" fmla="*/ 168241 h 895785"/>
                <a:gd name="connsiteX11" fmla="*/ 176203 w 251740"/>
                <a:gd name="connsiteY11" fmla="*/ 192095 h 895785"/>
                <a:gd name="connsiteX12" fmla="*/ 180178 w 251740"/>
                <a:gd name="connsiteY12" fmla="*/ 204022 h 895785"/>
                <a:gd name="connsiteX13" fmla="*/ 188130 w 251740"/>
                <a:gd name="connsiteY13" fmla="*/ 211973 h 895785"/>
                <a:gd name="connsiteX14" fmla="*/ 200057 w 251740"/>
                <a:gd name="connsiteY14" fmla="*/ 235827 h 895785"/>
                <a:gd name="connsiteX15" fmla="*/ 208008 w 251740"/>
                <a:gd name="connsiteY15" fmla="*/ 259681 h 895785"/>
                <a:gd name="connsiteX16" fmla="*/ 211984 w 251740"/>
                <a:gd name="connsiteY16" fmla="*/ 271608 h 895785"/>
                <a:gd name="connsiteX17" fmla="*/ 235838 w 251740"/>
                <a:gd name="connsiteY17" fmla="*/ 303413 h 895785"/>
                <a:gd name="connsiteX18" fmla="*/ 247765 w 251740"/>
                <a:gd name="connsiteY18" fmla="*/ 323291 h 895785"/>
                <a:gd name="connsiteX19" fmla="*/ 251740 w 251740"/>
                <a:gd name="connsiteY19" fmla="*/ 335218 h 895785"/>
                <a:gd name="connsiteX20" fmla="*/ 247765 w 251740"/>
                <a:gd name="connsiteY20" fmla="*/ 526050 h 895785"/>
                <a:gd name="connsiteX21" fmla="*/ 239813 w 251740"/>
                <a:gd name="connsiteY21" fmla="*/ 557855 h 895785"/>
                <a:gd name="connsiteX22" fmla="*/ 235838 w 251740"/>
                <a:gd name="connsiteY22" fmla="*/ 573757 h 895785"/>
                <a:gd name="connsiteX23" fmla="*/ 231862 w 251740"/>
                <a:gd name="connsiteY23" fmla="*/ 593636 h 895785"/>
                <a:gd name="connsiteX24" fmla="*/ 227886 w 251740"/>
                <a:gd name="connsiteY24" fmla="*/ 617490 h 895785"/>
                <a:gd name="connsiteX25" fmla="*/ 223911 w 251740"/>
                <a:gd name="connsiteY25" fmla="*/ 629417 h 895785"/>
                <a:gd name="connsiteX26" fmla="*/ 211984 w 251740"/>
                <a:gd name="connsiteY26" fmla="*/ 669173 h 895785"/>
                <a:gd name="connsiteX27" fmla="*/ 208008 w 251740"/>
                <a:gd name="connsiteY27" fmla="*/ 681100 h 895785"/>
                <a:gd name="connsiteX28" fmla="*/ 192105 w 251740"/>
                <a:gd name="connsiteY28" fmla="*/ 700978 h 895785"/>
                <a:gd name="connsiteX29" fmla="*/ 180178 w 251740"/>
                <a:gd name="connsiteY29" fmla="*/ 724832 h 895785"/>
                <a:gd name="connsiteX30" fmla="*/ 176203 w 251740"/>
                <a:gd name="connsiteY30" fmla="*/ 736759 h 895785"/>
                <a:gd name="connsiteX31" fmla="*/ 168252 w 251740"/>
                <a:gd name="connsiteY31" fmla="*/ 748686 h 895785"/>
                <a:gd name="connsiteX32" fmla="*/ 160300 w 251740"/>
                <a:gd name="connsiteY32" fmla="*/ 772540 h 895785"/>
                <a:gd name="connsiteX33" fmla="*/ 156325 w 251740"/>
                <a:gd name="connsiteY33" fmla="*/ 784467 h 895785"/>
                <a:gd name="connsiteX34" fmla="*/ 148373 w 251740"/>
                <a:gd name="connsiteY34" fmla="*/ 796394 h 895785"/>
                <a:gd name="connsiteX35" fmla="*/ 136446 w 251740"/>
                <a:gd name="connsiteY35" fmla="*/ 816272 h 895785"/>
                <a:gd name="connsiteX36" fmla="*/ 128495 w 251740"/>
                <a:gd name="connsiteY36" fmla="*/ 828199 h 895785"/>
                <a:gd name="connsiteX37" fmla="*/ 116568 w 251740"/>
                <a:gd name="connsiteY37" fmla="*/ 836150 h 895785"/>
                <a:gd name="connsiteX38" fmla="*/ 100665 w 251740"/>
                <a:gd name="connsiteY38" fmla="*/ 852053 h 895785"/>
                <a:gd name="connsiteX39" fmla="*/ 88738 w 251740"/>
                <a:gd name="connsiteY39" fmla="*/ 860004 h 895785"/>
                <a:gd name="connsiteX40" fmla="*/ 80787 w 251740"/>
                <a:gd name="connsiteY40" fmla="*/ 867956 h 895785"/>
                <a:gd name="connsiteX41" fmla="*/ 56933 w 251740"/>
                <a:gd name="connsiteY41" fmla="*/ 883858 h 895785"/>
                <a:gd name="connsiteX42" fmla="*/ 33079 w 251740"/>
                <a:gd name="connsiteY42" fmla="*/ 895785 h 895785"/>
                <a:gd name="connsiteX43" fmla="*/ 21152 w 251740"/>
                <a:gd name="connsiteY43" fmla="*/ 891810 h 895785"/>
                <a:gd name="connsiteX44" fmla="*/ 17177 w 251740"/>
                <a:gd name="connsiteY44" fmla="*/ 824223 h 895785"/>
                <a:gd name="connsiteX45" fmla="*/ 25128 w 251740"/>
                <a:gd name="connsiteY45" fmla="*/ 800370 h 895785"/>
                <a:gd name="connsiteX46" fmla="*/ 33079 w 251740"/>
                <a:gd name="connsiteY46" fmla="*/ 772540 h 895785"/>
                <a:gd name="connsiteX47" fmla="*/ 37055 w 251740"/>
                <a:gd name="connsiteY47" fmla="*/ 756637 h 895785"/>
                <a:gd name="connsiteX48" fmla="*/ 37055 w 251740"/>
                <a:gd name="connsiteY48" fmla="*/ 549903 h 895785"/>
                <a:gd name="connsiteX49" fmla="*/ 33079 w 251740"/>
                <a:gd name="connsiteY49" fmla="*/ 176192 h 895785"/>
                <a:gd name="connsiteX50" fmla="*/ 25128 w 251740"/>
                <a:gd name="connsiteY50" fmla="*/ 132460 h 895785"/>
                <a:gd name="connsiteX51" fmla="*/ 21152 w 251740"/>
                <a:gd name="connsiteY51" fmla="*/ 120533 h 895785"/>
                <a:gd name="connsiteX52" fmla="*/ 13201 w 251740"/>
                <a:gd name="connsiteY52" fmla="*/ 88728 h 895785"/>
                <a:gd name="connsiteX53" fmla="*/ 9225 w 251740"/>
                <a:gd name="connsiteY53" fmla="*/ 72825 h 895785"/>
                <a:gd name="connsiteX54" fmla="*/ 5250 w 251740"/>
                <a:gd name="connsiteY54" fmla="*/ 1263 h 8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51740" h="895785">
                  <a:moveTo>
                    <a:pt x="5250" y="1263"/>
                  </a:moveTo>
                  <a:cubicBezTo>
                    <a:pt x="5250" y="-6026"/>
                    <a:pt x="6262" y="20203"/>
                    <a:pt x="9225" y="29093"/>
                  </a:cubicBezTo>
                  <a:cubicBezTo>
                    <a:pt x="12968" y="40321"/>
                    <a:pt x="29704" y="39015"/>
                    <a:pt x="37055" y="41020"/>
                  </a:cubicBezTo>
                  <a:cubicBezTo>
                    <a:pt x="37074" y="41025"/>
                    <a:pt x="66863" y="50956"/>
                    <a:pt x="72836" y="52947"/>
                  </a:cubicBezTo>
                  <a:cubicBezTo>
                    <a:pt x="76812" y="54272"/>
                    <a:pt x="81276" y="54598"/>
                    <a:pt x="84763" y="56923"/>
                  </a:cubicBezTo>
                  <a:lnTo>
                    <a:pt x="96690" y="64874"/>
                  </a:lnTo>
                  <a:cubicBezTo>
                    <a:pt x="117893" y="96679"/>
                    <a:pt x="90064" y="58248"/>
                    <a:pt x="116568" y="84752"/>
                  </a:cubicBezTo>
                  <a:cubicBezTo>
                    <a:pt x="127960" y="96144"/>
                    <a:pt x="122029" y="95674"/>
                    <a:pt x="128495" y="108606"/>
                  </a:cubicBezTo>
                  <a:cubicBezTo>
                    <a:pt x="133511" y="118639"/>
                    <a:pt x="137000" y="121087"/>
                    <a:pt x="144398" y="128484"/>
                  </a:cubicBezTo>
                  <a:cubicBezTo>
                    <a:pt x="155658" y="162269"/>
                    <a:pt x="139954" y="121076"/>
                    <a:pt x="156325" y="148363"/>
                  </a:cubicBezTo>
                  <a:cubicBezTo>
                    <a:pt x="171806" y="174166"/>
                    <a:pt x="148105" y="148096"/>
                    <a:pt x="168252" y="168241"/>
                  </a:cubicBezTo>
                  <a:lnTo>
                    <a:pt x="176203" y="192095"/>
                  </a:lnTo>
                  <a:cubicBezTo>
                    <a:pt x="177528" y="196071"/>
                    <a:pt x="177215" y="201059"/>
                    <a:pt x="180178" y="204022"/>
                  </a:cubicBezTo>
                  <a:lnTo>
                    <a:pt x="188130" y="211973"/>
                  </a:lnTo>
                  <a:cubicBezTo>
                    <a:pt x="202623" y="255459"/>
                    <a:pt x="179510" y="189597"/>
                    <a:pt x="200057" y="235827"/>
                  </a:cubicBezTo>
                  <a:cubicBezTo>
                    <a:pt x="203461" y="243486"/>
                    <a:pt x="205358" y="251730"/>
                    <a:pt x="208008" y="259681"/>
                  </a:cubicBezTo>
                  <a:cubicBezTo>
                    <a:pt x="209333" y="263657"/>
                    <a:pt x="209659" y="268121"/>
                    <a:pt x="211984" y="271608"/>
                  </a:cubicBezTo>
                  <a:cubicBezTo>
                    <a:pt x="229965" y="298581"/>
                    <a:pt x="221128" y="288705"/>
                    <a:pt x="235838" y="303413"/>
                  </a:cubicBezTo>
                  <a:cubicBezTo>
                    <a:pt x="247098" y="337200"/>
                    <a:pt x="231393" y="296005"/>
                    <a:pt x="247765" y="323291"/>
                  </a:cubicBezTo>
                  <a:cubicBezTo>
                    <a:pt x="249921" y="326884"/>
                    <a:pt x="250415" y="331242"/>
                    <a:pt x="251740" y="335218"/>
                  </a:cubicBezTo>
                  <a:cubicBezTo>
                    <a:pt x="250415" y="398829"/>
                    <a:pt x="250164" y="462471"/>
                    <a:pt x="247765" y="526050"/>
                  </a:cubicBezTo>
                  <a:cubicBezTo>
                    <a:pt x="247238" y="540021"/>
                    <a:pt x="243277" y="545730"/>
                    <a:pt x="239813" y="557855"/>
                  </a:cubicBezTo>
                  <a:cubicBezTo>
                    <a:pt x="238312" y="563109"/>
                    <a:pt x="237023" y="568423"/>
                    <a:pt x="235838" y="573757"/>
                  </a:cubicBezTo>
                  <a:cubicBezTo>
                    <a:pt x="234372" y="580354"/>
                    <a:pt x="233071" y="586987"/>
                    <a:pt x="231862" y="593636"/>
                  </a:cubicBezTo>
                  <a:cubicBezTo>
                    <a:pt x="230420" y="601567"/>
                    <a:pt x="229635" y="609621"/>
                    <a:pt x="227886" y="617490"/>
                  </a:cubicBezTo>
                  <a:cubicBezTo>
                    <a:pt x="226977" y="621581"/>
                    <a:pt x="225062" y="625388"/>
                    <a:pt x="223911" y="629417"/>
                  </a:cubicBezTo>
                  <a:cubicBezTo>
                    <a:pt x="211902" y="671449"/>
                    <a:pt x="230866" y="612526"/>
                    <a:pt x="211984" y="669173"/>
                  </a:cubicBezTo>
                  <a:cubicBezTo>
                    <a:pt x="210659" y="673149"/>
                    <a:pt x="210333" y="677613"/>
                    <a:pt x="208008" y="681100"/>
                  </a:cubicBezTo>
                  <a:cubicBezTo>
                    <a:pt x="197978" y="696146"/>
                    <a:pt x="203436" y="689649"/>
                    <a:pt x="192105" y="700978"/>
                  </a:cubicBezTo>
                  <a:cubicBezTo>
                    <a:pt x="182114" y="730956"/>
                    <a:pt x="195592" y="694005"/>
                    <a:pt x="180178" y="724832"/>
                  </a:cubicBezTo>
                  <a:cubicBezTo>
                    <a:pt x="178304" y="728580"/>
                    <a:pt x="178077" y="733011"/>
                    <a:pt x="176203" y="736759"/>
                  </a:cubicBezTo>
                  <a:cubicBezTo>
                    <a:pt x="174066" y="741033"/>
                    <a:pt x="170193" y="744320"/>
                    <a:pt x="168252" y="748686"/>
                  </a:cubicBezTo>
                  <a:cubicBezTo>
                    <a:pt x="164848" y="756345"/>
                    <a:pt x="162950" y="764589"/>
                    <a:pt x="160300" y="772540"/>
                  </a:cubicBezTo>
                  <a:cubicBezTo>
                    <a:pt x="158975" y="776516"/>
                    <a:pt x="158650" y="780980"/>
                    <a:pt x="156325" y="784467"/>
                  </a:cubicBezTo>
                  <a:lnTo>
                    <a:pt x="148373" y="796394"/>
                  </a:lnTo>
                  <a:cubicBezTo>
                    <a:pt x="141470" y="817108"/>
                    <a:pt x="148921" y="800679"/>
                    <a:pt x="136446" y="816272"/>
                  </a:cubicBezTo>
                  <a:cubicBezTo>
                    <a:pt x="133461" y="820003"/>
                    <a:pt x="131874" y="824820"/>
                    <a:pt x="128495" y="828199"/>
                  </a:cubicBezTo>
                  <a:cubicBezTo>
                    <a:pt x="125116" y="831578"/>
                    <a:pt x="120196" y="833040"/>
                    <a:pt x="116568" y="836150"/>
                  </a:cubicBezTo>
                  <a:cubicBezTo>
                    <a:pt x="110876" y="841029"/>
                    <a:pt x="106903" y="847895"/>
                    <a:pt x="100665" y="852053"/>
                  </a:cubicBezTo>
                  <a:cubicBezTo>
                    <a:pt x="96689" y="854703"/>
                    <a:pt x="92469" y="857019"/>
                    <a:pt x="88738" y="860004"/>
                  </a:cubicBezTo>
                  <a:cubicBezTo>
                    <a:pt x="85811" y="862346"/>
                    <a:pt x="83786" y="865707"/>
                    <a:pt x="80787" y="867956"/>
                  </a:cubicBezTo>
                  <a:cubicBezTo>
                    <a:pt x="73142" y="873690"/>
                    <a:pt x="65999" y="880836"/>
                    <a:pt x="56933" y="883858"/>
                  </a:cubicBezTo>
                  <a:cubicBezTo>
                    <a:pt x="40473" y="889345"/>
                    <a:pt x="48493" y="885509"/>
                    <a:pt x="33079" y="895785"/>
                  </a:cubicBezTo>
                  <a:cubicBezTo>
                    <a:pt x="29103" y="894460"/>
                    <a:pt x="24424" y="894428"/>
                    <a:pt x="21152" y="891810"/>
                  </a:cubicBezTo>
                  <a:cubicBezTo>
                    <a:pt x="2260" y="876696"/>
                    <a:pt x="15290" y="836804"/>
                    <a:pt x="17177" y="824223"/>
                  </a:cubicBezTo>
                  <a:cubicBezTo>
                    <a:pt x="18420" y="815935"/>
                    <a:pt x="23095" y="808501"/>
                    <a:pt x="25128" y="800370"/>
                  </a:cubicBezTo>
                  <a:cubicBezTo>
                    <a:pt x="37558" y="750653"/>
                    <a:pt x="21672" y="812466"/>
                    <a:pt x="33079" y="772540"/>
                  </a:cubicBezTo>
                  <a:cubicBezTo>
                    <a:pt x="34580" y="767286"/>
                    <a:pt x="35730" y="761938"/>
                    <a:pt x="37055" y="756637"/>
                  </a:cubicBezTo>
                  <a:cubicBezTo>
                    <a:pt x="26829" y="501020"/>
                    <a:pt x="37055" y="820451"/>
                    <a:pt x="37055" y="549903"/>
                  </a:cubicBezTo>
                  <a:cubicBezTo>
                    <a:pt x="37055" y="425326"/>
                    <a:pt x="35570" y="300744"/>
                    <a:pt x="33079" y="176192"/>
                  </a:cubicBezTo>
                  <a:cubicBezTo>
                    <a:pt x="33002" y="172333"/>
                    <a:pt x="26487" y="137894"/>
                    <a:pt x="25128" y="132460"/>
                  </a:cubicBezTo>
                  <a:cubicBezTo>
                    <a:pt x="24112" y="128394"/>
                    <a:pt x="22168" y="124599"/>
                    <a:pt x="21152" y="120533"/>
                  </a:cubicBezTo>
                  <a:cubicBezTo>
                    <a:pt x="-3086" y="23577"/>
                    <a:pt x="31371" y="152320"/>
                    <a:pt x="13201" y="88728"/>
                  </a:cubicBezTo>
                  <a:cubicBezTo>
                    <a:pt x="11700" y="83474"/>
                    <a:pt x="11669" y="77712"/>
                    <a:pt x="9225" y="72825"/>
                  </a:cubicBezTo>
                  <a:cubicBezTo>
                    <a:pt x="-8882" y="36610"/>
                    <a:pt x="5250" y="8552"/>
                    <a:pt x="5250" y="1263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</p:grpSp>
      <p:sp>
        <p:nvSpPr>
          <p:cNvPr id="98316" name="Line 11">
            <a:extLst>
              <a:ext uri="{FF2B5EF4-FFF2-40B4-BE49-F238E27FC236}">
                <a16:creationId xmlns:a16="http://schemas.microsoft.com/office/drawing/2014/main" id="{7A4D5EEA-D695-0749-B369-3ABDFEAAA1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4441" y="3380036"/>
            <a:ext cx="1583806" cy="650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7685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animBg="1"/>
      <p:bldP spid="98315" grpId="0"/>
      <p:bldP spid="98313" grpId="0"/>
      <p:bldP spid="98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>
            <a:extLst>
              <a:ext uri="{FF2B5EF4-FFF2-40B4-BE49-F238E27FC236}">
                <a16:creationId xmlns:a16="http://schemas.microsoft.com/office/drawing/2014/main" id="{F6495F86-2F95-424C-97E5-9FDADEB3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988" y="182899"/>
            <a:ext cx="11084023" cy="78200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 b="1" dirty="0">
                <a:solidFill>
                  <a:srgbClr val="0000FF"/>
                </a:solidFill>
              </a:rPr>
              <a:t>Fault location – what's the problem?</a:t>
            </a:r>
          </a:p>
        </p:txBody>
      </p:sp>
      <p:sp>
        <p:nvSpPr>
          <p:cNvPr id="99332" name="Oval 3">
            <a:extLst>
              <a:ext uri="{FF2B5EF4-FFF2-40B4-BE49-F238E27FC236}">
                <a16:creationId xmlns:a16="http://schemas.microsoft.com/office/drawing/2014/main" id="{B7DC3060-704B-2C44-831F-95774C30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628" y="2144387"/>
            <a:ext cx="4265728" cy="4156276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633"/>
          </a:p>
        </p:txBody>
      </p:sp>
      <p:sp>
        <p:nvSpPr>
          <p:cNvPr id="99333" name="Oval 4">
            <a:extLst>
              <a:ext uri="{FF2B5EF4-FFF2-40B4-BE49-F238E27FC236}">
                <a16:creationId xmlns:a16="http://schemas.microsoft.com/office/drawing/2014/main" id="{F250595E-B850-0240-93D6-022ABDA1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265" y="3620540"/>
            <a:ext cx="1061391" cy="1082994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633"/>
          </a:p>
        </p:txBody>
      </p:sp>
      <p:sp>
        <p:nvSpPr>
          <p:cNvPr id="99334" name="Text Box 5">
            <a:extLst>
              <a:ext uri="{FF2B5EF4-FFF2-40B4-BE49-F238E27FC236}">
                <a16:creationId xmlns:a16="http://schemas.microsoft.com/office/drawing/2014/main" id="{E57D76EF-C86B-0642-8366-FFDFD226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329" y="1039790"/>
            <a:ext cx="4496152" cy="260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If they're in failing set but not in passing set: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1. which ones triggered the failure?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2. which ones don't matter?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out of</a:t>
            </a:r>
            <a:r>
              <a:rPr lang="en-US" altLang="en-US" sz="2177" dirty="0"/>
              <a:t> </a:t>
            </a:r>
            <a:r>
              <a:rPr lang="en-US" altLang="en-US" sz="2540" i="1" dirty="0" err="1"/>
              <a:t>v</a:t>
            </a:r>
            <a:r>
              <a:rPr lang="en-US" altLang="en-US" sz="2903" i="1" baseline="33000" dirty="0" err="1"/>
              <a:t>t</a:t>
            </a:r>
            <a:r>
              <a:rPr lang="en-US" altLang="en-US" sz="4355" dirty="0"/>
              <a:t>(</a:t>
            </a:r>
            <a:r>
              <a:rPr lang="en-US" altLang="en-US" sz="3629" dirty="0"/>
              <a:t> </a:t>
            </a:r>
            <a:r>
              <a:rPr lang="en-US" altLang="en-US" sz="4355" dirty="0"/>
              <a:t>)</a:t>
            </a:r>
            <a:r>
              <a:rPr lang="en-US" altLang="en-US" sz="2177" dirty="0"/>
              <a:t> </a:t>
            </a:r>
            <a:r>
              <a:rPr lang="en-US" altLang="en-US" sz="2177" dirty="0">
                <a:latin typeface="Arial" panose="020B0604020202020204" pitchFamily="34" charset="0"/>
              </a:rPr>
              <a:t>combinations</a:t>
            </a:r>
          </a:p>
        </p:txBody>
      </p:sp>
      <p:sp>
        <p:nvSpPr>
          <p:cNvPr id="99335" name="Text Box 6">
            <a:extLst>
              <a:ext uri="{FF2B5EF4-FFF2-40B4-BE49-F238E27FC236}">
                <a16:creationId xmlns:a16="http://schemas.microsoft.com/office/drawing/2014/main" id="{9E7F1490-6970-464F-AF98-95CBF1F1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527" y="2418015"/>
            <a:ext cx="306753" cy="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i="1"/>
              <a:t>n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i="1"/>
              <a:t>t</a:t>
            </a:r>
          </a:p>
        </p:txBody>
      </p:sp>
      <p:sp>
        <p:nvSpPr>
          <p:cNvPr id="99336" name="Text Box 7">
            <a:extLst>
              <a:ext uri="{FF2B5EF4-FFF2-40B4-BE49-F238E27FC236}">
                <a16:creationId xmlns:a16="http://schemas.microsoft.com/office/drawing/2014/main" id="{3AA027DC-9FAB-D74E-9C99-76FB91AD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635" y="3429000"/>
            <a:ext cx="5046512" cy="316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30 variables, 5 values each, </a:t>
            </a:r>
            <a:br>
              <a:rPr lang="en-US" altLang="en-US" sz="2177" dirty="0">
                <a:latin typeface="Arial" panose="020B0604020202020204" pitchFamily="34" charset="0"/>
              </a:rPr>
            </a:br>
            <a:r>
              <a:rPr lang="en-US" altLang="en-US" sz="2177" dirty="0">
                <a:latin typeface="Arial" panose="020B0604020202020204" pitchFamily="34" charset="0"/>
              </a:rPr>
              <a:t>input configuration 5</a:t>
            </a:r>
            <a:r>
              <a:rPr lang="en-US" altLang="en-US" sz="2177" baseline="30000" dirty="0">
                <a:latin typeface="Arial" panose="020B0604020202020204" pitchFamily="34" charset="0"/>
              </a:rPr>
              <a:t>30</a:t>
            </a:r>
            <a:br>
              <a:rPr lang="en-US" altLang="en-US" sz="2177" dirty="0">
                <a:latin typeface="Arial" panose="020B0604020202020204" pitchFamily="34" charset="0"/>
              </a:rPr>
            </a:br>
            <a:r>
              <a:rPr lang="en-US" altLang="en-US" sz="2177" dirty="0">
                <a:latin typeface="Arial" panose="020B0604020202020204" pitchFamily="34" charset="0"/>
              </a:rPr>
              <a:t> </a:t>
            </a:r>
            <a:r>
              <a:rPr lang="en-US" altLang="en-US" sz="2177" dirty="0">
                <a:latin typeface="Arial" panose="020B0604020202020204" pitchFamily="34" charset="0"/>
                <a:sym typeface="Wingdings" pitchFamily="2" charset="2"/>
              </a:rPr>
              <a:t> </a:t>
            </a:r>
            <a:r>
              <a:rPr lang="en-US" altLang="en-US" sz="2177" dirty="0">
                <a:latin typeface="Arial" panose="020B0604020202020204" pitchFamily="34" charset="0"/>
              </a:rPr>
              <a:t>445,331,250 5-way combinations</a:t>
            </a:r>
            <a:br>
              <a:rPr lang="en-US" altLang="en-US" sz="2177" dirty="0">
                <a:latin typeface="Arial" panose="020B0604020202020204" pitchFamily="34" charset="0"/>
              </a:rPr>
            </a:br>
            <a:endParaRPr lang="en-US" altLang="en-US" sz="2177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>
                <a:latin typeface="Arial" panose="020B0604020202020204" pitchFamily="34" charset="0"/>
              </a:rPr>
              <a:t>142,506 combinations in </a:t>
            </a:r>
            <a:r>
              <a:rPr lang="en-US" altLang="en-US" sz="2177" u="sng" dirty="0">
                <a:latin typeface="Arial" panose="020B0604020202020204" pitchFamily="34" charset="0"/>
              </a:rPr>
              <a:t>each test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2177" u="sng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177" dirty="0" err="1">
                <a:latin typeface="Arial" panose="020B0604020202020204" pitchFamily="34" charset="0"/>
              </a:rPr>
              <a:t>FInd</a:t>
            </a:r>
            <a:r>
              <a:rPr lang="en-US" altLang="en-US" sz="2177" dirty="0">
                <a:latin typeface="Arial" panose="020B0604020202020204" pitchFamily="34" charset="0"/>
              </a:rPr>
              <a:t> one or two out of  &gt;142,000 that caused failure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2177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7C2578A-5ED1-E741-B980-80EE29507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67" t="64544" r="-142" b="6986"/>
          <a:stretch/>
        </p:blipFill>
        <p:spPr>
          <a:xfrm>
            <a:off x="512143" y="669497"/>
            <a:ext cx="5787132" cy="2317907"/>
          </a:xfrm>
          <a:prstGeom prst="rect">
            <a:avLst/>
          </a:prstGeom>
        </p:spPr>
      </p:pic>
      <p:sp>
        <p:nvSpPr>
          <p:cNvPr id="99330" name="Rectangle 1">
            <a:extLst>
              <a:ext uri="{FF2B5EF4-FFF2-40B4-BE49-F238E27FC236}">
                <a16:creationId xmlns:a16="http://schemas.microsoft.com/office/drawing/2014/main" id="{F6495F86-2F95-424C-97E5-9FDADEB3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095" y="-391080"/>
            <a:ext cx="6557703" cy="1619114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 b="1" dirty="0">
                <a:solidFill>
                  <a:srgbClr val="0000FF"/>
                </a:solidFill>
              </a:rPr>
              <a:t>Relevance to explainable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BAF45-8D9C-734F-BF1A-6BD51F21A289}"/>
              </a:ext>
            </a:extLst>
          </p:cNvPr>
          <p:cNvSpPr txBox="1"/>
          <p:nvPr/>
        </p:nvSpPr>
        <p:spPr>
          <a:xfrm>
            <a:off x="2943861" y="3449603"/>
            <a:ext cx="2467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Class feature combinations -</a:t>
            </a:r>
            <a:br>
              <a:rPr lang="en-US" sz="2400" b="1" dirty="0"/>
            </a:br>
            <a:r>
              <a:rPr lang="en-US" sz="2400" dirty="0"/>
              <a:t>brown &amp; furry, black &amp; furry,  whiskers, claws, </a:t>
            </a:r>
            <a:r>
              <a:rPr lang="en-US" sz="2400" b="1" dirty="0"/>
              <a:t>...</a:t>
            </a:r>
            <a:br>
              <a:rPr lang="en-US" sz="2400" b="1" dirty="0"/>
            </a:br>
            <a:r>
              <a:rPr lang="en-US" sz="2400" dirty="0"/>
              <a:t>not aquatic, not venomous, not 6 legs,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E30D4A-723C-0D46-9563-8260538B29AC}"/>
              </a:ext>
            </a:extLst>
          </p:cNvPr>
          <p:cNvCxnSpPr>
            <a:cxnSpLocks/>
          </p:cNvCxnSpPr>
          <p:nvPr/>
        </p:nvCxnSpPr>
        <p:spPr>
          <a:xfrm flipV="1">
            <a:off x="4803494" y="2148051"/>
            <a:ext cx="2209176" cy="161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8E1E29-55E1-6E45-9739-FEDCA5F6C0AF}"/>
              </a:ext>
            </a:extLst>
          </p:cNvPr>
          <p:cNvSpPr txBox="1"/>
          <p:nvPr/>
        </p:nvSpPr>
        <p:spPr>
          <a:xfrm>
            <a:off x="5804877" y="3536100"/>
            <a:ext cx="2323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Individual feature combinations – </a:t>
            </a:r>
            <a:r>
              <a:rPr lang="en-US" sz="2400" dirty="0"/>
              <a:t>brown &amp; furry, whiskers, claws, not aquatic, not venomous, not 6 legs, </a:t>
            </a:r>
            <a:r>
              <a:rPr lang="en-US" sz="2400" b="1" dirty="0"/>
              <a:t>...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44F558-AF08-8A4A-AF37-AF2476846016}"/>
              </a:ext>
            </a:extLst>
          </p:cNvPr>
          <p:cNvCxnSpPr>
            <a:cxnSpLocks/>
          </p:cNvCxnSpPr>
          <p:nvPr/>
        </p:nvCxnSpPr>
        <p:spPr>
          <a:xfrm flipV="1">
            <a:off x="6803044" y="2402656"/>
            <a:ext cx="472259" cy="1317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2E5C9-D82D-2C4F-81C9-D159A1D56C33}"/>
              </a:ext>
            </a:extLst>
          </p:cNvPr>
          <p:cNvGrpSpPr/>
          <p:nvPr/>
        </p:nvGrpSpPr>
        <p:grpSpPr>
          <a:xfrm>
            <a:off x="6879615" y="227536"/>
            <a:ext cx="4908936" cy="4156276"/>
            <a:chOff x="6879615" y="227536"/>
            <a:chExt cx="4908936" cy="4156276"/>
          </a:xfrm>
        </p:grpSpPr>
        <p:sp>
          <p:nvSpPr>
            <p:cNvPr id="99332" name="Oval 3">
              <a:extLst>
                <a:ext uri="{FF2B5EF4-FFF2-40B4-BE49-F238E27FC236}">
                  <a16:creationId xmlns:a16="http://schemas.microsoft.com/office/drawing/2014/main" id="{B7DC3060-704B-2C44-831F-95774C30F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2823" y="227536"/>
              <a:ext cx="4265728" cy="4156276"/>
            </a:xfrm>
            <a:prstGeom prst="ellipse">
              <a:avLst/>
            </a:prstGeom>
            <a:solidFill>
              <a:srgbClr val="0047FF">
                <a:alpha val="79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 sz="1633"/>
            </a:p>
          </p:txBody>
        </p:sp>
        <p:sp>
          <p:nvSpPr>
            <p:cNvPr id="99333" name="Oval 4">
              <a:extLst>
                <a:ext uri="{FF2B5EF4-FFF2-40B4-BE49-F238E27FC236}">
                  <a16:creationId xmlns:a16="http://schemas.microsoft.com/office/drawing/2014/main" id="{F250595E-B850-0240-93D6-022ABDA1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615" y="1561568"/>
              <a:ext cx="1785570" cy="1682176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633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311CB3-4F1B-4B4B-94DC-7651FF14D70D}"/>
                </a:ext>
              </a:extLst>
            </p:cNvPr>
            <p:cNvSpPr txBox="1"/>
            <p:nvPr/>
          </p:nvSpPr>
          <p:spPr>
            <a:xfrm>
              <a:off x="9060873" y="1205345"/>
              <a:ext cx="2188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Non-class feature combinations</a:t>
              </a:r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C9204F4D-9E8E-AA4D-BC99-FE9362133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813" y="1868313"/>
              <a:ext cx="1176811" cy="1068686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 sz="1633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55C1C7-D41C-5C42-AB7B-E8D4576F7621}"/>
                </a:ext>
              </a:extLst>
            </p:cNvPr>
            <p:cNvSpPr txBox="1"/>
            <p:nvPr/>
          </p:nvSpPr>
          <p:spPr>
            <a:xfrm>
              <a:off x="8958804" y="2546430"/>
              <a:ext cx="24464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aquatic, venomous, 6 legs, ...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94A6F9-FCDD-354E-9541-1417EA698A08}"/>
              </a:ext>
            </a:extLst>
          </p:cNvPr>
          <p:cNvSpPr txBox="1"/>
          <p:nvPr/>
        </p:nvSpPr>
        <p:spPr>
          <a:xfrm>
            <a:off x="8449519" y="4676172"/>
            <a:ext cx="359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Animal shares features with </a:t>
            </a:r>
            <a:r>
              <a:rPr lang="en-US" sz="2400" u="sng" dirty="0">
                <a:solidFill>
                  <a:srgbClr val="FF0000"/>
                </a:solidFill>
              </a:rPr>
              <a:t>cat</a:t>
            </a:r>
            <a:r>
              <a:rPr lang="en-US" sz="2400" dirty="0">
                <a:solidFill>
                  <a:srgbClr val="FF0000"/>
                </a:solidFill>
              </a:rPr>
              <a:t>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5BAE6-1991-B94D-93C5-F656A3D95BAC}"/>
              </a:ext>
            </a:extLst>
          </p:cNvPr>
          <p:cNvSpPr txBox="1"/>
          <p:nvPr/>
        </p:nvSpPr>
        <p:spPr>
          <a:xfrm>
            <a:off x="8449518" y="5562638"/>
            <a:ext cx="374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Animal does not share features with </a:t>
            </a:r>
            <a:r>
              <a:rPr lang="en-US" sz="2400" u="sng" dirty="0">
                <a:solidFill>
                  <a:srgbClr val="FF0000"/>
                </a:solidFill>
              </a:rPr>
              <a:t>non-cat</a:t>
            </a:r>
            <a:r>
              <a:rPr lang="en-US" sz="2400" dirty="0">
                <a:solidFill>
                  <a:srgbClr val="FF0000"/>
                </a:solidFill>
              </a:rPr>
              <a:t> classes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C6D67-EBF1-6546-B1F5-618D1A1E1E1B}"/>
              </a:ext>
            </a:extLst>
          </p:cNvPr>
          <p:cNvSpPr txBox="1"/>
          <p:nvPr/>
        </p:nvSpPr>
        <p:spPr>
          <a:xfrm>
            <a:off x="8449519" y="6393635"/>
            <a:ext cx="333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31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3219-EC81-084D-8364-B1D4F8F6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580277"/>
            <a:ext cx="3424519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Why is this creature recognized as a reptile?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CFDDE4-9827-464F-9ED0-313886158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731" y="62501"/>
            <a:ext cx="9248745" cy="690533"/>
          </a:xfrm>
        </p:spPr>
      </p:pic>
      <p:pic>
        <p:nvPicPr>
          <p:cNvPr id="1026" name="Picture 2" descr="Kentucky Wildcat Basketball - Know Your Enemy: Maryland ...">
            <a:extLst>
              <a:ext uri="{FF2B5EF4-FFF2-40B4-BE49-F238E27FC236}">
                <a16:creationId xmlns:a16="http://schemas.microsoft.com/office/drawing/2014/main" id="{AD217C75-E5E8-A54A-AFE5-657D475C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8" y="1035424"/>
            <a:ext cx="2153710" cy="20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EA13C-7FD7-8147-BD97-A12BB1E64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76" y="951101"/>
            <a:ext cx="5791200" cy="370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99416-50E1-5A45-B000-48CEB12D464A}"/>
              </a:ext>
            </a:extLst>
          </p:cNvPr>
          <p:cNvSpPr txBox="1"/>
          <p:nvPr/>
        </p:nvSpPr>
        <p:spPr>
          <a:xfrm>
            <a:off x="324911" y="3378322"/>
            <a:ext cx="5499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single feature is sufficient explanation – shares features with non-reptiles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8241A-BCC5-7A4D-8BDD-AC417017E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03" y="4941891"/>
            <a:ext cx="7073900" cy="3581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EBD9F7-6040-4F43-91F3-F489577BBCB8}"/>
              </a:ext>
            </a:extLst>
          </p:cNvPr>
          <p:cNvSpPr txBox="1"/>
          <p:nvPr/>
        </p:nvSpPr>
        <p:spPr>
          <a:xfrm>
            <a:off x="111211" y="4916709"/>
            <a:ext cx="4563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pair of features sufficient – shares 2-way combinations w/ non-reptiles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9E8610-65AF-A945-9E44-DD312F39D654}"/>
              </a:ext>
            </a:extLst>
          </p:cNvPr>
          <p:cNvCxnSpPr>
            <a:cxnSpLocks/>
          </p:cNvCxnSpPr>
          <p:nvPr/>
        </p:nvCxnSpPr>
        <p:spPr>
          <a:xfrm flipV="1">
            <a:off x="4865914" y="2955471"/>
            <a:ext cx="1271980" cy="97971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D2BF3E-E369-F64F-A8FF-F35E3976F395}"/>
              </a:ext>
            </a:extLst>
          </p:cNvPr>
          <p:cNvCxnSpPr>
            <a:cxnSpLocks/>
          </p:cNvCxnSpPr>
          <p:nvPr/>
        </p:nvCxnSpPr>
        <p:spPr>
          <a:xfrm>
            <a:off x="2758731" y="5980670"/>
            <a:ext cx="198917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8EC921-5AC9-0244-95B0-2252E43F1239}"/>
              </a:ext>
            </a:extLst>
          </p:cNvPr>
          <p:cNvSpPr txBox="1"/>
          <p:nvPr/>
        </p:nvSpPr>
        <p:spPr>
          <a:xfrm>
            <a:off x="8726789" y="62501"/>
            <a:ext cx="30950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Input configuration  2</a:t>
            </a:r>
            <a:r>
              <a:rPr lang="en-US" sz="2000" baseline="30000" dirty="0"/>
              <a:t>15</a:t>
            </a:r>
            <a:r>
              <a:rPr lang="en-US" sz="2000" dirty="0"/>
              <a:t>6</a:t>
            </a:r>
            <a:r>
              <a:rPr lang="en-US" sz="20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70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22898</TotalTime>
  <Words>1342</Words>
  <Application>Microsoft Macintosh PowerPoint</Application>
  <PresentationFormat>Widescreen</PresentationFormat>
  <Paragraphs>181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Explainable AI</vt:lpstr>
      <vt:lpstr>What is the problem?</vt:lpstr>
      <vt:lpstr>What is the current state of the art?</vt:lpstr>
      <vt:lpstr>Tradeoff:</vt:lpstr>
      <vt:lpstr>What can NIST do?</vt:lpstr>
      <vt:lpstr>Fault location</vt:lpstr>
      <vt:lpstr>Fault location – what's the problem?</vt:lpstr>
      <vt:lpstr>Relevance to explainable AI</vt:lpstr>
      <vt:lpstr>Why is this creature recognized as a reptile?</vt:lpstr>
      <vt:lpstr>3-way combinations produce rules to explain recognition of Testudo as a reptile</vt:lpstr>
      <vt:lpstr>Sample ML problem</vt:lpstr>
      <vt:lpstr>Example using prototype – what factors explain this passenger’s survival? </vt:lpstr>
      <vt:lpstr>Heatmap visualization of factor combinations</vt:lpstr>
      <vt:lpstr>Another example– what factors explain this passenger’s survival? </vt:lpstr>
      <vt:lpstr>Mapping combinations to expressions</vt:lpstr>
      <vt:lpstr>Example:  empty vs. occupied rooms, using sensor data</vt:lpstr>
      <vt:lpstr>A different example:  lymph node pathology – why is this classified as malignant not metastatic? </vt:lpstr>
      <vt:lpstr>Summary</vt:lpstr>
      <vt:lpstr>Summary</vt:lpstr>
      <vt:lpstr>What has been tried?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Explainable AI</dc:title>
  <dc:creator>Kuhn, D. Richard (Fed)</dc:creator>
  <cp:lastModifiedBy>Kuhn, D. Richard (Fed)</cp:lastModifiedBy>
  <cp:revision>112</cp:revision>
  <dcterms:created xsi:type="dcterms:W3CDTF">2018-09-14T12:14:52Z</dcterms:created>
  <dcterms:modified xsi:type="dcterms:W3CDTF">2019-04-08T02:00:38Z</dcterms:modified>
</cp:coreProperties>
</file>