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338" r:id="rId3"/>
    <p:sldId id="311" r:id="rId4"/>
    <p:sldId id="261" r:id="rId5"/>
    <p:sldId id="260" r:id="rId6"/>
    <p:sldId id="257" r:id="rId7"/>
    <p:sldId id="301" r:id="rId8"/>
    <p:sldId id="300" r:id="rId9"/>
    <p:sldId id="310" r:id="rId10"/>
    <p:sldId id="302" r:id="rId11"/>
    <p:sldId id="298" r:id="rId12"/>
    <p:sldId id="288" r:id="rId13"/>
    <p:sldId id="289" r:id="rId14"/>
    <p:sldId id="259" r:id="rId15"/>
    <p:sldId id="290" r:id="rId16"/>
    <p:sldId id="287" r:id="rId17"/>
    <p:sldId id="291" r:id="rId18"/>
    <p:sldId id="344" r:id="rId19"/>
    <p:sldId id="299" r:id="rId20"/>
    <p:sldId id="337" r:id="rId21"/>
    <p:sldId id="312" r:id="rId22"/>
    <p:sldId id="314" r:id="rId23"/>
    <p:sldId id="340" r:id="rId24"/>
    <p:sldId id="342" r:id="rId25"/>
    <p:sldId id="258" r:id="rId26"/>
    <p:sldId id="343" r:id="rId27"/>
    <p:sldId id="262" r:id="rId28"/>
    <p:sldId id="263" r:id="rId29"/>
    <p:sldId id="264" r:id="rId30"/>
    <p:sldId id="266" r:id="rId31"/>
    <p:sldId id="341" r:id="rId32"/>
    <p:sldId id="339" r:id="rId33"/>
    <p:sldId id="272" r:id="rId34"/>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p:restoredTop sz="96221"/>
  </p:normalViewPr>
  <p:slideViewPr>
    <p:cSldViewPr snapToGrid="0" snapToObjects="1" showGuides="1">
      <p:cViewPr varScale="1">
        <p:scale>
          <a:sx n="136" d="100"/>
          <a:sy n="136" d="100"/>
        </p:scale>
        <p:origin x="272" y="200"/>
      </p:cViewPr>
      <p:guideLst>
        <p:guide orient="horz" pos="2136"/>
        <p:guide pos="3840"/>
      </p:guideLst>
    </p:cSldViewPr>
  </p:slideViewPr>
  <p:outlineViewPr>
    <p:cViewPr>
      <p:scale>
        <a:sx n="33" d="100"/>
        <a:sy n="33" d="100"/>
      </p:scale>
      <p:origin x="0" y="-24072"/>
    </p:cViewPr>
  </p:outlineViewPr>
  <p:notesTextViewPr>
    <p:cViewPr>
      <p:scale>
        <a:sx n="1" d="1"/>
        <a:sy n="1" d="1"/>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61B4A1-36D9-3C4C-8CC6-4584D585465C}"/>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E6C792-2A99-A345-913E-85B679FD3C5A}"/>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49C653D2-2DDF-A841-9651-BE6FB1155239}" type="datetimeFigureOut">
              <a:rPr lang="en-US" smtClean="0"/>
              <a:t>9/11/21</a:t>
            </a:fld>
            <a:endParaRPr lang="en-US"/>
          </a:p>
        </p:txBody>
      </p:sp>
      <p:sp>
        <p:nvSpPr>
          <p:cNvPr id="4" name="Footer Placeholder 3">
            <a:extLst>
              <a:ext uri="{FF2B5EF4-FFF2-40B4-BE49-F238E27FC236}">
                <a16:creationId xmlns:a16="http://schemas.microsoft.com/office/drawing/2014/main" id="{19A6608C-F7CA-4347-849A-7B2C4AFCF8B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32FC76-AE19-C04F-BAB4-8EC2FBF5CAA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0C10132-20CD-0941-B1E7-FB3EF53121E6}" type="slidenum">
              <a:rPr lang="en-US" smtClean="0"/>
              <a:t>‹#›</a:t>
            </a:fld>
            <a:endParaRPr lang="en-US"/>
          </a:p>
        </p:txBody>
      </p:sp>
    </p:spTree>
    <p:extLst>
      <p:ext uri="{BB962C8B-B14F-4D97-AF65-F5344CB8AC3E}">
        <p14:creationId xmlns:p14="http://schemas.microsoft.com/office/powerpoint/2010/main" val="324120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AEA0F47-1D95-7F42-8158-EC70042142F5}" type="datetimeFigureOut">
              <a:rPr lang="en-US" smtClean="0"/>
              <a:t>9/11/21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B0988BA-3B90-5D46-8B3D-DBAA8E27F5CB}" type="slidenum">
              <a:rPr lang="en-US" smtClean="0"/>
              <a:t>‹#›</a:t>
            </a:fld>
            <a:endParaRPr lang="en-US"/>
          </a:p>
        </p:txBody>
      </p:sp>
    </p:spTree>
    <p:extLst>
      <p:ext uri="{BB962C8B-B14F-4D97-AF65-F5344CB8AC3E}">
        <p14:creationId xmlns:p14="http://schemas.microsoft.com/office/powerpoint/2010/main" val="1097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broaden topic just a bit from blockchains to distributed ledger systems in general</a:t>
            </a:r>
          </a:p>
          <a:p>
            <a:endParaRPr lang="en-US" dirty="0"/>
          </a:p>
          <a:p>
            <a:r>
              <a:rPr lang="en-US" dirty="0"/>
              <a:t>Introduce a new data structure for distributed ledger systems that has properties that make it useful for supporting privacy requirements that many regard as not supportable on blockchains</a:t>
            </a:r>
          </a:p>
          <a:p>
            <a:endParaRPr lang="en-US" dirty="0"/>
          </a:p>
          <a:p>
            <a:r>
              <a:rPr lang="en-US" dirty="0"/>
              <a:t>And we have open source software that can be obtained online if you’d like to experiment with it</a:t>
            </a:r>
          </a:p>
        </p:txBody>
      </p:sp>
      <p:sp>
        <p:nvSpPr>
          <p:cNvPr id="4" name="Slide Number Placeholder 3"/>
          <p:cNvSpPr>
            <a:spLocks noGrp="1"/>
          </p:cNvSpPr>
          <p:nvPr>
            <p:ph type="sldNum" sz="quarter" idx="5"/>
          </p:nvPr>
        </p:nvSpPr>
        <p:spPr/>
        <p:txBody>
          <a:bodyPr/>
          <a:lstStyle/>
          <a:p>
            <a:fld id="{9B0988BA-3B90-5D46-8B3D-DBAA8E27F5CB}" type="slidenum">
              <a:rPr lang="en-US" smtClean="0"/>
              <a:t>1</a:t>
            </a:fld>
            <a:endParaRPr lang="en-US"/>
          </a:p>
        </p:txBody>
      </p:sp>
    </p:spTree>
    <p:extLst>
      <p:ext uri="{BB962C8B-B14F-4D97-AF65-F5344CB8AC3E}">
        <p14:creationId xmlns:p14="http://schemas.microsoft.com/office/powerpoint/2010/main" val="382659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Block Matrices at their core are a newly designed data structure that are designed to be secure despite allowing deletion or modification of existing items in them. </a:t>
            </a:r>
          </a:p>
          <a:p>
            <a:r>
              <a:rPr lang="en-US" dirty="0"/>
              <a:t>The structure can be seen in the top right: Essentially, it is a matrix which stores the hash of the each of its rows and columns. The way it could be actually implemented in code </a:t>
            </a:r>
          </a:p>
          <a:p>
            <a:r>
              <a:rPr lang="en-US" dirty="0"/>
              <a:t>could vary, but for the sake of this image and conceptually, you can imagine that each row and column is terminated with a hash of that row and column. More specifically, it </a:t>
            </a:r>
          </a:p>
          <a:p>
            <a:r>
              <a:rPr lang="en-US" dirty="0"/>
              <a:t>Would be the hash of the combined contents of each block in that row and each block in that column.</a:t>
            </a:r>
          </a:p>
          <a:p>
            <a:endParaRPr lang="en-US" dirty="0"/>
          </a:p>
          <a:p>
            <a:r>
              <a:rPr lang="en-US" dirty="0"/>
              <a:t>The size can vary, but in this case it is a 4x4 block matrix. This data structure comes from a NIST </a:t>
            </a:r>
            <a:r>
              <a:rPr lang="en-US" dirty="0" err="1"/>
              <a:t>CyberSecurity</a:t>
            </a:r>
            <a:r>
              <a:rPr lang="en-US" dirty="0"/>
              <a:t> White Paper I have included as a reference at the end of this presentation.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14</a:t>
            </a:fld>
            <a:endParaRPr lang="en-US" dirty="0"/>
          </a:p>
        </p:txBody>
      </p:sp>
    </p:spTree>
    <p:extLst>
      <p:ext uri="{BB962C8B-B14F-4D97-AF65-F5344CB8AC3E}">
        <p14:creationId xmlns:p14="http://schemas.microsoft.com/office/powerpoint/2010/main" val="286853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Block Matrices at they’re core are a newly designed data structure that are designed to be secure despite allowing deletion or modification of existing items in them. </a:t>
            </a:r>
          </a:p>
          <a:p>
            <a:r>
              <a:rPr lang="en-US" dirty="0"/>
              <a:t>The structure can be seen in the top right: Essentially, it is a matrix which stores the hash of the each of its rows and columns. The way it could be actually implemented in code </a:t>
            </a:r>
          </a:p>
          <a:p>
            <a:r>
              <a:rPr lang="en-US" dirty="0"/>
              <a:t>could vary, but for the sake of this image and conceptually, you can imagine that each row and column is terminated with a hash of that row and column. More specifically, it </a:t>
            </a:r>
          </a:p>
          <a:p>
            <a:r>
              <a:rPr lang="en-US" dirty="0"/>
              <a:t>Would be the hash of the combined contents of each block in that row and each block in that column.</a:t>
            </a:r>
          </a:p>
          <a:p>
            <a:endParaRPr lang="en-US" dirty="0"/>
          </a:p>
          <a:p>
            <a:r>
              <a:rPr lang="en-US" dirty="0"/>
              <a:t>The size can vary, but in this case it is a 4x4 block matrix. This data structure comes from a NIST </a:t>
            </a:r>
            <a:r>
              <a:rPr lang="en-US" dirty="0" err="1"/>
              <a:t>CyberSecurity</a:t>
            </a:r>
            <a:r>
              <a:rPr lang="en-US" dirty="0"/>
              <a:t> White Paper I have included as a reference at the end of this presentation.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15</a:t>
            </a:fld>
            <a:endParaRPr lang="en-US" dirty="0"/>
          </a:p>
        </p:txBody>
      </p:sp>
    </p:spTree>
    <p:extLst>
      <p:ext uri="{BB962C8B-B14F-4D97-AF65-F5344CB8AC3E}">
        <p14:creationId xmlns:p14="http://schemas.microsoft.com/office/powerpoint/2010/main" val="3188693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Beyond this, block matrices can be improved further by populating them in a specific way using the above algorithm. Essentially, what this does is populate the block matrix in the manner you can see in the top block matrix. The numbers represent which block is added where, in order. This creates a few desirable properties that can be useful in some situations. Even though they don’t necessarily make block matrices more useful to the blockchain use case, the block matrix is a general data structure that can be used for different applications and these properties may be useful in other situations.</a:t>
            </a:r>
          </a:p>
          <a:p>
            <a:endParaRPr lang="en-US" dirty="0"/>
          </a:p>
          <a:p>
            <a:r>
              <a:rPr lang="en-US" dirty="0"/>
              <a:t>For one, the block matrix is balanced when it gets filled, in that the half above the diagonal has at most 1 additional cell more than the half below the diagonal. For example, if, say, 9 items have been inserted, we can see that 5 of these would be above the diagonal, and 4 would be below. </a:t>
            </a:r>
          </a:p>
          <a:p>
            <a:endParaRPr lang="en-US" dirty="0"/>
          </a:p>
          <a:p>
            <a:r>
              <a:rPr lang="en-US" dirty="0"/>
              <a:t>Another useful property that this special ordering creates is that it is even possible to delete two consecutive blocks at a time, without recalculating hashes between each deletion, and still maintain integrity. This is due to the empty diagonal, which prevents 2 consecutive blocks from ever being diagonal to each other. We can see the difference between a block matrix with and without the empty diagonal here. Without the diagonal, if you, for example, deleted blocks 7 and 8 without recalculating hashes in between each deletion, we would no longer have integrity for blocks 4 and 9 as both their column and row hashes would be modified, meaning we could no longer be assured they were not modified just from checking their row and column hashes. However, with the empty diagonal, if you delete 1 and 2, or 5 and 6, or any other 2 blocks that are consecutive but also directly diagonal to each other, the empty diagonal prevents any other blocks from losing integrity protection.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16</a:t>
            </a:fld>
            <a:endParaRPr lang="en-US" dirty="0"/>
          </a:p>
        </p:txBody>
      </p:sp>
    </p:spTree>
    <p:extLst>
      <p:ext uri="{BB962C8B-B14F-4D97-AF65-F5344CB8AC3E}">
        <p14:creationId xmlns:p14="http://schemas.microsoft.com/office/powerpoint/2010/main" val="155887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a:t>Beyond this, block matrices can be improved further by populating them in a specific way using the above algorithm. Essentially, what this does is populate the block matrix in the manner you can see in the top block matrix. The numbers represent which block is added where, in order. This creates a few desirable properties that can be useful in some situations. Even though they don’t necessarily make block matrices more useful to the blockchain use case, the block matrix is a general data structure that can be used for different applications and these properties may be useful in other situations.</a:t>
            </a:r>
          </a:p>
          <a:p>
            <a:endParaRPr lang="en-US" dirty="0"/>
          </a:p>
          <a:p>
            <a:r>
              <a:rPr lang="en-US" dirty="0"/>
              <a:t>For one, the block matrix is balanced when it gets filled, in that the half above the diagonal has at most 1 additional cell more than the half below the diagonal. For example, if, say, 9 items have been inserted, we can see that 5 of these would be above the diagonal, and 4 would be below. </a:t>
            </a:r>
          </a:p>
          <a:p>
            <a:endParaRPr lang="en-US" dirty="0"/>
          </a:p>
          <a:p>
            <a:r>
              <a:rPr lang="en-US" dirty="0"/>
              <a:t>Another useful property that this special ordering creates is that it is even possible to delete two consecutive blocks at a time, without recalculating hashes between each deletion, and still maintain integrity. This is due to the empty diagonal, which prevents 2 consecutive blocks from ever being diagonal to each other. We can see the difference between a block matrix with and without the empty diagonal here. Without the diagonal, if you, for example, deleted blocks 7 and 8 without recalculating hashes in between each deletion, we would no longer have integrity for blocks 4 and 9 as both their column and row hashes would be modified, meaning we could no longer be assured they were not modified just from checking their row and column hashes. However, with the empty diagonal, if you delete 1 and 2, or 5 and 6, or any other 2 blocks that are consecutive but also directly diagonal to each other, the empty diagonal prevents any other blocks from losing integrity protection. </a:t>
            </a:r>
          </a:p>
        </p:txBody>
      </p:sp>
      <p:sp>
        <p:nvSpPr>
          <p:cNvPr id="4" name="Slide Number Placeholder 3"/>
          <p:cNvSpPr>
            <a:spLocks noGrp="1"/>
          </p:cNvSpPr>
          <p:nvPr>
            <p:ph type="sldNum" sz="quarter" idx="10"/>
          </p:nvPr>
        </p:nvSpPr>
        <p:spPr/>
        <p:txBody>
          <a:bodyPr/>
          <a:lstStyle/>
          <a:p>
            <a:fld id="{907E1E4D-FD3E-4CDA-91A1-AC5BFA293429}" type="slidenum">
              <a:rPr lang="en-US" smtClean="0"/>
              <a:pPr/>
              <a:t>17</a:t>
            </a:fld>
            <a:endParaRPr lang="en-US" dirty="0"/>
          </a:p>
        </p:txBody>
      </p:sp>
    </p:spTree>
    <p:extLst>
      <p:ext uri="{BB962C8B-B14F-4D97-AF65-F5344CB8AC3E}">
        <p14:creationId xmlns:p14="http://schemas.microsoft.com/office/powerpoint/2010/main" val="667368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a solution that is generally compatible with current distributed ledger systems</a:t>
            </a:r>
          </a:p>
          <a:p>
            <a:endParaRPr lang="en-US" dirty="0"/>
          </a:p>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22</a:t>
            </a:fld>
            <a:endParaRPr lang="en-US"/>
          </a:p>
        </p:txBody>
      </p:sp>
    </p:spTree>
    <p:extLst>
      <p:ext uri="{BB962C8B-B14F-4D97-AF65-F5344CB8AC3E}">
        <p14:creationId xmlns:p14="http://schemas.microsoft.com/office/powerpoint/2010/main" val="22686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is what is defined in Hyperledger Fabric 2.3 the right is the block matrix integration.</a:t>
            </a:r>
          </a:p>
          <a:p>
            <a:endParaRPr lang="en-US" dirty="0"/>
          </a:p>
          <a:p>
            <a:r>
              <a:rPr lang="en-US" b="1" dirty="0"/>
              <a:t>- </a:t>
            </a:r>
            <a:r>
              <a:rPr lang="en-US" b="1" dirty="0" err="1"/>
              <a:t>BlockchainInfo</a:t>
            </a:r>
            <a:r>
              <a:rPr lang="en-US" dirty="0"/>
              <a:t> stores the height of the blockchain, the current block hash and the previous block hash.</a:t>
            </a:r>
          </a:p>
          <a:p>
            <a:r>
              <a:rPr lang="en-US" b="1" dirty="0"/>
              <a:t>- </a:t>
            </a:r>
            <a:r>
              <a:rPr lang="en-US" b="1" dirty="0" err="1"/>
              <a:t>BlockMatrixInfo</a:t>
            </a:r>
            <a:r>
              <a:rPr lang="en-US" b="1" dirty="0"/>
              <a:t> </a:t>
            </a:r>
            <a:r>
              <a:rPr lang="en-US" b="0" dirty="0"/>
              <a:t>stores the size of the matrix, the number of blocks, and the row </a:t>
            </a:r>
            <a:r>
              <a:rPr lang="en-US" b="0"/>
              <a:t>and column hashes</a:t>
            </a:r>
            <a:endParaRPr lang="en-US" b="1" dirty="0"/>
          </a:p>
        </p:txBody>
      </p:sp>
      <p:sp>
        <p:nvSpPr>
          <p:cNvPr id="4" name="Slide Number Placeholder 3"/>
          <p:cNvSpPr>
            <a:spLocks noGrp="1"/>
          </p:cNvSpPr>
          <p:nvPr>
            <p:ph type="sldNum" sz="quarter" idx="5"/>
          </p:nvPr>
        </p:nvSpPr>
        <p:spPr/>
        <p:txBody>
          <a:bodyPr/>
          <a:lstStyle/>
          <a:p>
            <a:fld id="{EF2EFCC2-094C-9540-98CA-F74E2DF3D57E}" type="slidenum">
              <a:rPr lang="en-US" smtClean="0"/>
              <a:t>25</a:t>
            </a:fld>
            <a:endParaRPr lang="en-US"/>
          </a:p>
        </p:txBody>
      </p:sp>
    </p:spTree>
    <p:extLst>
      <p:ext uri="{BB962C8B-B14F-4D97-AF65-F5344CB8AC3E}">
        <p14:creationId xmlns:p14="http://schemas.microsoft.com/office/powerpoint/2010/main" val="409629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sure if this is enough information for it’s own slide so maybe just mention it at this stage of the example.  </a:t>
            </a:r>
          </a:p>
          <a:p>
            <a:r>
              <a:rPr lang="en-US" dirty="0"/>
              <a:t>Different way of handling </a:t>
            </a:r>
            <a:r>
              <a:rPr lang="en-US" dirty="0" err="1"/>
              <a:t>DeleteBlock</a:t>
            </a:r>
            <a:r>
              <a:rPr lang="en-US" dirty="0"/>
              <a:t>.  We can:</a:t>
            </a:r>
          </a:p>
          <a:p>
            <a:pPr marL="171450" indent="-171450">
              <a:buFontTx/>
              <a:buChar char="-"/>
            </a:pPr>
            <a:r>
              <a:rPr lang="en-US" dirty="0"/>
              <a:t>Not reuse blocks (block numbers will increase but size of database won’t since deleted block numbers will be forgotten about)</a:t>
            </a:r>
          </a:p>
          <a:p>
            <a:pPr marL="171450" indent="-171450">
              <a:buFontTx/>
              <a:buChar char="-"/>
            </a:pPr>
            <a:r>
              <a:rPr lang="en-US" dirty="0"/>
              <a:t>Reuse blocks.  We can reuse a block number right after it’s been deleted or after a set amount of time.</a:t>
            </a:r>
          </a:p>
        </p:txBody>
      </p:sp>
      <p:sp>
        <p:nvSpPr>
          <p:cNvPr id="4" name="Slide Number Placeholder 3"/>
          <p:cNvSpPr>
            <a:spLocks noGrp="1"/>
          </p:cNvSpPr>
          <p:nvPr>
            <p:ph type="sldNum" sz="quarter" idx="5"/>
          </p:nvPr>
        </p:nvSpPr>
        <p:spPr/>
        <p:txBody>
          <a:bodyPr/>
          <a:lstStyle/>
          <a:p>
            <a:fld id="{EF2EFCC2-094C-9540-98CA-F74E2DF3D57E}" type="slidenum">
              <a:rPr lang="en-US" smtClean="0"/>
              <a:t>29</a:t>
            </a:fld>
            <a:endParaRPr lang="en-US"/>
          </a:p>
        </p:txBody>
      </p:sp>
    </p:spTree>
    <p:extLst>
      <p:ext uri="{BB962C8B-B14F-4D97-AF65-F5344CB8AC3E}">
        <p14:creationId xmlns:p14="http://schemas.microsoft.com/office/powerpoint/2010/main" val="76373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a solution that is generally compatible with current distributed ledger systems</a:t>
            </a:r>
          </a:p>
          <a:p>
            <a:endParaRPr lang="en-US" dirty="0"/>
          </a:p>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32</a:t>
            </a:fld>
            <a:endParaRPr lang="en-US"/>
          </a:p>
        </p:txBody>
      </p:sp>
    </p:spTree>
    <p:extLst>
      <p:ext uri="{BB962C8B-B14F-4D97-AF65-F5344CB8AC3E}">
        <p14:creationId xmlns:p14="http://schemas.microsoft.com/office/powerpoint/2010/main" val="15553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finally, we can take a look at what a traditional proof of work blockchain looks like. Each block consists of 2 major parts: the block header and the block data. The block header contains a timestamp (when the block was made), the nonce, a hash of the block data, and finally, a hash of the previous block header. The block data will generally be the transaction list, but might contain other things as well. </a:t>
            </a:r>
          </a:p>
          <a:p>
            <a:endParaRPr lang="en-US" dirty="0"/>
          </a:p>
          <a:p>
            <a:r>
              <a:rPr lang="en-US" dirty="0"/>
              <a:t>The key thing to focus on is that each block contains a hash of the previous blocks header. This is why a blockchain is a CHAIN, and is what makes blockchains so secure: the smallest change in any block makes a chain reaction (excuse the pun) in every single subsequent block. We can trace through this here:</a:t>
            </a:r>
          </a:p>
          <a:p>
            <a:endParaRPr lang="en-US" dirty="0"/>
          </a:p>
          <a:p>
            <a:r>
              <a:rPr lang="en-US" dirty="0"/>
              <a:t>Imagine the data in block 1 changed somehow. Then, the hash of the block data in the block header of block 01 would change. Subsequently, the hash of block 01s header would change since the hash of the block data has changed, and the hash of the block01’s header which block02 contains would be completely different! This would mean the hash of block02’s header, which block03 holds, would also be completely different, and so on and so forth until the end of the chain. As soon as one thing changes after mining, the entire rest of the chain is invalidated!</a:t>
            </a:r>
          </a:p>
        </p:txBody>
      </p:sp>
      <p:sp>
        <p:nvSpPr>
          <p:cNvPr id="4" name="Slide Number Placeholder 3"/>
          <p:cNvSpPr>
            <a:spLocks noGrp="1"/>
          </p:cNvSpPr>
          <p:nvPr>
            <p:ph type="sldNum" sz="quarter" idx="10"/>
          </p:nvPr>
        </p:nvSpPr>
        <p:spPr/>
        <p:txBody>
          <a:bodyPr/>
          <a:lstStyle/>
          <a:p>
            <a:fld id="{907E1E4D-FD3E-4CDA-91A1-AC5BFA293429}" type="slidenum">
              <a:rPr lang="en-US" smtClean="0"/>
              <a:pPr/>
              <a:t>4</a:t>
            </a:fld>
            <a:endParaRPr lang="en-US" dirty="0"/>
          </a:p>
        </p:txBody>
      </p:sp>
    </p:spTree>
    <p:extLst>
      <p:ext uri="{BB962C8B-B14F-4D97-AF65-F5344CB8AC3E}">
        <p14:creationId xmlns:p14="http://schemas.microsoft.com/office/powerpoint/2010/main" val="60568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E1E4D-FD3E-4CDA-91A1-AC5BFA293429}" type="slidenum">
              <a:rPr lang="en-US" smtClean="0"/>
              <a:pPr/>
              <a:t>5</a:t>
            </a:fld>
            <a:endParaRPr lang="en-US" dirty="0"/>
          </a:p>
        </p:txBody>
      </p:sp>
    </p:spTree>
    <p:extLst>
      <p:ext uri="{BB962C8B-B14F-4D97-AF65-F5344CB8AC3E}">
        <p14:creationId xmlns:p14="http://schemas.microsoft.com/office/powerpoint/2010/main" val="328904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variations of this definition of blockchain, but this is pretty good</a:t>
            </a:r>
          </a:p>
          <a:p>
            <a:endParaRPr lang="en-US" dirty="0"/>
          </a:p>
          <a:p>
            <a:r>
              <a:rPr lang="en-US" dirty="0"/>
              <a:t>Two key words here:   verifiable  and  permanent</a:t>
            </a:r>
          </a:p>
          <a:p>
            <a:endParaRPr lang="en-US" dirty="0"/>
          </a:p>
          <a:p>
            <a:r>
              <a:rPr lang="en-US" dirty="0"/>
              <a:t>New regulations this year that affect just about the whole internet</a:t>
            </a:r>
          </a:p>
        </p:txBody>
      </p:sp>
      <p:sp>
        <p:nvSpPr>
          <p:cNvPr id="4" name="Slide Number Placeholder 3"/>
          <p:cNvSpPr>
            <a:spLocks noGrp="1"/>
          </p:cNvSpPr>
          <p:nvPr>
            <p:ph type="sldNum" sz="quarter" idx="5"/>
          </p:nvPr>
        </p:nvSpPr>
        <p:spPr/>
        <p:txBody>
          <a:bodyPr/>
          <a:lstStyle/>
          <a:p>
            <a:fld id="{9B0988BA-3B90-5D46-8B3D-DBAA8E27F5CB}" type="slidenum">
              <a:rPr lang="en-US" smtClean="0"/>
              <a:t>6</a:t>
            </a:fld>
            <a:endParaRPr lang="en-US"/>
          </a:p>
        </p:txBody>
      </p:sp>
    </p:spTree>
    <p:extLst>
      <p:ext uri="{BB962C8B-B14F-4D97-AF65-F5344CB8AC3E}">
        <p14:creationId xmlns:p14="http://schemas.microsoft.com/office/powerpoint/2010/main" val="356890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variations of this definition of blockchain, but this is pretty good</a:t>
            </a:r>
          </a:p>
          <a:p>
            <a:endParaRPr lang="en-US" dirty="0"/>
          </a:p>
          <a:p>
            <a:r>
              <a:rPr lang="en-US" dirty="0"/>
              <a:t>Two key words here:   verifiable  and  permanent</a:t>
            </a:r>
          </a:p>
          <a:p>
            <a:endParaRPr lang="en-US" dirty="0"/>
          </a:p>
          <a:p>
            <a:r>
              <a:rPr lang="en-US" dirty="0"/>
              <a:t>New regulations this year that affect just about the whole internet</a:t>
            </a:r>
          </a:p>
        </p:txBody>
      </p:sp>
      <p:sp>
        <p:nvSpPr>
          <p:cNvPr id="4" name="Slide Number Placeholder 3"/>
          <p:cNvSpPr>
            <a:spLocks noGrp="1"/>
          </p:cNvSpPr>
          <p:nvPr>
            <p:ph type="sldNum" sz="quarter" idx="5"/>
          </p:nvPr>
        </p:nvSpPr>
        <p:spPr/>
        <p:txBody>
          <a:bodyPr/>
          <a:lstStyle/>
          <a:p>
            <a:fld id="{9B0988BA-3B90-5D46-8B3D-DBAA8E27F5CB}" type="slidenum">
              <a:rPr lang="en-US" smtClean="0"/>
              <a:t>7</a:t>
            </a:fld>
            <a:endParaRPr lang="en-US"/>
          </a:p>
        </p:txBody>
      </p:sp>
    </p:spTree>
    <p:extLst>
      <p:ext uri="{BB962C8B-B14F-4D97-AF65-F5344CB8AC3E}">
        <p14:creationId xmlns:p14="http://schemas.microsoft.com/office/powerpoint/2010/main" val="420809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0988BA-3B90-5D46-8B3D-DBAA8E27F5CB}" type="slidenum">
              <a:rPr lang="en-US" smtClean="0"/>
              <a:t>8</a:t>
            </a:fld>
            <a:endParaRPr lang="en-US"/>
          </a:p>
        </p:txBody>
      </p:sp>
    </p:spTree>
    <p:extLst>
      <p:ext uri="{BB962C8B-B14F-4D97-AF65-F5344CB8AC3E}">
        <p14:creationId xmlns:p14="http://schemas.microsoft.com/office/powerpoint/2010/main" val="88494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0988BA-3B90-5D46-8B3D-DBAA8E27F5CB}" type="slidenum">
              <a:rPr lang="en-US" smtClean="0"/>
              <a:t>10</a:t>
            </a:fld>
            <a:endParaRPr lang="en-US"/>
          </a:p>
        </p:txBody>
      </p:sp>
    </p:spTree>
    <p:extLst>
      <p:ext uri="{BB962C8B-B14F-4D97-AF65-F5344CB8AC3E}">
        <p14:creationId xmlns:p14="http://schemas.microsoft.com/office/powerpoint/2010/main" val="77738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Variety of approaches to solving the privacy requirement problem have been proposed</a:t>
            </a:r>
          </a:p>
          <a:p>
            <a:endParaRPr lang="en-US" dirty="0"/>
          </a:p>
          <a:p>
            <a:r>
              <a:rPr lang="en-US" dirty="0"/>
              <a:t>Definition of personal data is very broad, not practical to keep all of it off</a:t>
            </a:r>
          </a:p>
          <a:p>
            <a:endParaRPr lang="en-US" dirty="0"/>
          </a:p>
          <a:p>
            <a:r>
              <a:rPr lang="en-US" dirty="0"/>
              <a:t>Encryption that is safe for decades is hard to provide</a:t>
            </a:r>
          </a:p>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12</a:t>
            </a:fld>
            <a:endParaRPr lang="en-US"/>
          </a:p>
        </p:txBody>
      </p:sp>
    </p:spTree>
    <p:extLst>
      <p:ext uri="{BB962C8B-B14F-4D97-AF65-F5344CB8AC3E}">
        <p14:creationId xmlns:p14="http://schemas.microsoft.com/office/powerpoint/2010/main" val="116261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a solution that is generally compatible with current distributed ledger systems</a:t>
            </a:r>
          </a:p>
          <a:p>
            <a:endParaRPr lang="en-US" dirty="0"/>
          </a:p>
          <a:p>
            <a:endParaRPr lang="en-US" dirty="0"/>
          </a:p>
        </p:txBody>
      </p:sp>
      <p:sp>
        <p:nvSpPr>
          <p:cNvPr id="4" name="Slide Number Placeholder 3"/>
          <p:cNvSpPr>
            <a:spLocks noGrp="1"/>
          </p:cNvSpPr>
          <p:nvPr>
            <p:ph type="sldNum" sz="quarter" idx="5"/>
          </p:nvPr>
        </p:nvSpPr>
        <p:spPr/>
        <p:txBody>
          <a:bodyPr/>
          <a:lstStyle/>
          <a:p>
            <a:fld id="{9B0988BA-3B90-5D46-8B3D-DBAA8E27F5CB}" type="slidenum">
              <a:rPr lang="en-US" smtClean="0"/>
              <a:t>13</a:t>
            </a:fld>
            <a:endParaRPr lang="en-US"/>
          </a:p>
        </p:txBody>
      </p:sp>
    </p:spTree>
    <p:extLst>
      <p:ext uri="{BB962C8B-B14F-4D97-AF65-F5344CB8AC3E}">
        <p14:creationId xmlns:p14="http://schemas.microsoft.com/office/powerpoint/2010/main" val="72308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3092-72D2-ED41-A2F7-4E0D38CFF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320E6E-2DA8-C64B-B1E9-F0C03AC7A1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2DA32D-B930-EA4F-9DE3-04F618BE63AD}"/>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5" name="Footer Placeholder 4">
            <a:extLst>
              <a:ext uri="{FF2B5EF4-FFF2-40B4-BE49-F238E27FC236}">
                <a16:creationId xmlns:a16="http://schemas.microsoft.com/office/drawing/2014/main" id="{AA648718-1572-7548-80C1-FFDB775F0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1DDE2-A9AA-1E44-BE92-3E5E1B6E8035}"/>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305448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D384-03E6-3E4A-B401-00B506332B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600417-A45C-5F46-ACE5-B21CFE9A2C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B708C-60BD-D44C-AADA-390430B139AB}"/>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5" name="Footer Placeholder 4">
            <a:extLst>
              <a:ext uri="{FF2B5EF4-FFF2-40B4-BE49-F238E27FC236}">
                <a16:creationId xmlns:a16="http://schemas.microsoft.com/office/drawing/2014/main" id="{7DF6B1F2-42E1-8A41-B2FF-2A57E918C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AA3E1-5391-2D4C-9699-F3E2DAE7DEBB}"/>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245387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87966-87E1-E845-A123-F94B665E71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E5AB0D-01AD-344B-B720-5026EAD439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90B2E-9717-0645-AF7E-998602F136FE}"/>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5" name="Footer Placeholder 4">
            <a:extLst>
              <a:ext uri="{FF2B5EF4-FFF2-40B4-BE49-F238E27FC236}">
                <a16:creationId xmlns:a16="http://schemas.microsoft.com/office/drawing/2014/main" id="{0F961BB3-730F-834A-95FB-73A9C1428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856DC-766A-C243-9B4A-745D8893C302}"/>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33239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153C-3C1E-CE4C-B8AB-F319FA64B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53E470-ED48-2D47-A021-3719A643B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9E2A1-B091-5B4C-9621-886120230618}"/>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5" name="Footer Placeholder 4">
            <a:extLst>
              <a:ext uri="{FF2B5EF4-FFF2-40B4-BE49-F238E27FC236}">
                <a16:creationId xmlns:a16="http://schemas.microsoft.com/office/drawing/2014/main" id="{DC159D46-ED40-8B49-93CA-5A81CAB50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EF251-2DBE-3248-813E-AD150FECE7D3}"/>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89224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7150-8AB8-1C45-8C01-DCC5CAC51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91390-3739-064B-BB3E-0D57DA275C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C140B-AD82-3C41-B629-52F70EFB40F0}"/>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5" name="Footer Placeholder 4">
            <a:extLst>
              <a:ext uri="{FF2B5EF4-FFF2-40B4-BE49-F238E27FC236}">
                <a16:creationId xmlns:a16="http://schemas.microsoft.com/office/drawing/2014/main" id="{75807B05-5C45-4849-9269-6BBE4B832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670F4-C85D-034B-B867-0D5A1996950C}"/>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73397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43DA-E661-AA4A-ABFF-AB9AB777D2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DA553-1F78-0943-882E-DABAA08F7E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C04807-56ED-9B48-A26D-B670F498A7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7CDB9-4306-A741-BA84-DAD0932457F7}"/>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6" name="Footer Placeholder 5">
            <a:extLst>
              <a:ext uri="{FF2B5EF4-FFF2-40B4-BE49-F238E27FC236}">
                <a16:creationId xmlns:a16="http://schemas.microsoft.com/office/drawing/2014/main" id="{2F17E0F1-B28E-0941-8698-E902C4954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C81CC6-488F-8147-A795-EA6EBE9F4AD4}"/>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76394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6E0-6C9B-2B4D-BAF0-E8FD25BAF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3B0839-8BDD-F04D-B464-51A659826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C99BE8-6976-6742-8FFE-72A6B76637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011915-133B-6D4E-B2DD-6E07CA6DB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041B6B-D770-AC4E-9967-63DBF035D6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9FC2AE-194C-374C-9882-3CC42E26EEA1}"/>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8" name="Footer Placeholder 7">
            <a:extLst>
              <a:ext uri="{FF2B5EF4-FFF2-40B4-BE49-F238E27FC236}">
                <a16:creationId xmlns:a16="http://schemas.microsoft.com/office/drawing/2014/main" id="{BA258561-1AC6-B148-878C-061BC8CCE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188E42-9B3B-2243-82A9-AE24801C2460}"/>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415422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AAB-532D-BE46-935C-A062D165A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E5D9A3-81B5-5F4C-B242-70BC1D81B3FB}"/>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4" name="Footer Placeholder 3">
            <a:extLst>
              <a:ext uri="{FF2B5EF4-FFF2-40B4-BE49-F238E27FC236}">
                <a16:creationId xmlns:a16="http://schemas.microsoft.com/office/drawing/2014/main" id="{31A345B3-C148-9E4C-8AF5-3FDBD40045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26682-8613-C04D-A043-67D7816AD7D9}"/>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98842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AB9DD-0FDE-664D-9DF8-B3D3035BEF9B}"/>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3" name="Footer Placeholder 2">
            <a:extLst>
              <a:ext uri="{FF2B5EF4-FFF2-40B4-BE49-F238E27FC236}">
                <a16:creationId xmlns:a16="http://schemas.microsoft.com/office/drawing/2014/main" id="{1AC1190D-10F6-174A-B460-7D4B1F8B55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924FDA-7D34-5F48-9C63-3B4E9691C594}"/>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94097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756D-2098-B542-9096-529EB0128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D4846-F97D-5945-B10D-E2E6B58A7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79C51D-83A1-9B4E-BD2A-B16A4A655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62692-0C98-F04A-93F4-D06CFB7C1C0B}"/>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6" name="Footer Placeholder 5">
            <a:extLst>
              <a:ext uri="{FF2B5EF4-FFF2-40B4-BE49-F238E27FC236}">
                <a16:creationId xmlns:a16="http://schemas.microsoft.com/office/drawing/2014/main" id="{68C986AB-DAE3-5341-8D76-677BE7172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C95A0-6D75-6340-AA7E-3311A1A64242}"/>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114306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A7D83-4EEB-1B49-AE92-DDE07CC22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47828-AC3A-AF49-B354-5C9065F8F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D64B55-1364-524A-B2B4-E5CE48D16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EE66F4-B09B-204D-86AD-2474DBBB1A7B}"/>
              </a:ext>
            </a:extLst>
          </p:cNvPr>
          <p:cNvSpPr>
            <a:spLocks noGrp="1"/>
          </p:cNvSpPr>
          <p:nvPr>
            <p:ph type="dt" sz="half" idx="10"/>
          </p:nvPr>
        </p:nvSpPr>
        <p:spPr/>
        <p:txBody>
          <a:bodyPr/>
          <a:lstStyle/>
          <a:p>
            <a:fld id="{F1A8C426-F658-E84C-A467-DE9C96725D53}" type="datetimeFigureOut">
              <a:rPr lang="en-US" smtClean="0"/>
              <a:t>9/11/21</a:t>
            </a:fld>
            <a:endParaRPr lang="en-US"/>
          </a:p>
        </p:txBody>
      </p:sp>
      <p:sp>
        <p:nvSpPr>
          <p:cNvPr id="6" name="Footer Placeholder 5">
            <a:extLst>
              <a:ext uri="{FF2B5EF4-FFF2-40B4-BE49-F238E27FC236}">
                <a16:creationId xmlns:a16="http://schemas.microsoft.com/office/drawing/2014/main" id="{309A76D2-8724-A242-8677-A71873DD0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E3148-37C1-544F-A1B7-27FA5336806A}"/>
              </a:ext>
            </a:extLst>
          </p:cNvPr>
          <p:cNvSpPr>
            <a:spLocks noGrp="1"/>
          </p:cNvSpPr>
          <p:nvPr>
            <p:ph type="sldNum" sz="quarter" idx="12"/>
          </p:nvPr>
        </p:nvSpPr>
        <p:spPr/>
        <p:txBody>
          <a:bodyPr/>
          <a:lstStyle/>
          <a:p>
            <a:fld id="{EF0B84D0-C754-0F4E-BCE2-ABDBD87C5E14}" type="slidenum">
              <a:rPr lang="en-US" smtClean="0"/>
              <a:t>‹#›</a:t>
            </a:fld>
            <a:endParaRPr lang="en-US"/>
          </a:p>
        </p:txBody>
      </p:sp>
    </p:spTree>
    <p:extLst>
      <p:ext uri="{BB962C8B-B14F-4D97-AF65-F5344CB8AC3E}">
        <p14:creationId xmlns:p14="http://schemas.microsoft.com/office/powerpoint/2010/main" val="7953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A93D3-0F84-2645-B1D6-C63B2E2F2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2D3AC-08CE-F34F-96A7-2BA32118F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84ADE-7395-5143-A391-D8FA62D92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8C426-F658-E84C-A467-DE9C96725D53}" type="datetimeFigureOut">
              <a:rPr lang="en-US" smtClean="0"/>
              <a:t>9/11/21</a:t>
            </a:fld>
            <a:endParaRPr lang="en-US"/>
          </a:p>
        </p:txBody>
      </p:sp>
      <p:sp>
        <p:nvSpPr>
          <p:cNvPr id="5" name="Footer Placeholder 4">
            <a:extLst>
              <a:ext uri="{FF2B5EF4-FFF2-40B4-BE49-F238E27FC236}">
                <a16:creationId xmlns:a16="http://schemas.microsoft.com/office/drawing/2014/main" id="{D02727A9-A4E4-3845-BC32-91A8E1D19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C3C5-4D87-A94F-86E5-421D07CBE7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B84D0-C754-0F4E-BCE2-ABDBD87C5E14}" type="slidenum">
              <a:rPr lang="en-US" smtClean="0"/>
              <a:t>‹#›</a:t>
            </a:fld>
            <a:endParaRPr lang="en-US"/>
          </a:p>
        </p:txBody>
      </p:sp>
    </p:spTree>
    <p:extLst>
      <p:ext uri="{BB962C8B-B14F-4D97-AF65-F5344CB8AC3E}">
        <p14:creationId xmlns:p14="http://schemas.microsoft.com/office/powerpoint/2010/main" val="354014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src.nist.gov/publications/detail/white-paper/2018/05/31/data-structure-for-integrity-protection-with-erasure-capability/draf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0292-55E0-D147-8789-3F91C32B24F5}"/>
              </a:ext>
            </a:extLst>
          </p:cNvPr>
          <p:cNvSpPr>
            <a:spLocks noGrp="1"/>
          </p:cNvSpPr>
          <p:nvPr>
            <p:ph type="ctrTitle"/>
          </p:nvPr>
        </p:nvSpPr>
        <p:spPr>
          <a:xfrm>
            <a:off x="1461676" y="815595"/>
            <a:ext cx="9144000" cy="2387600"/>
          </a:xfrm>
        </p:spPr>
        <p:txBody>
          <a:bodyPr>
            <a:normAutofit fontScale="90000"/>
          </a:bodyPr>
          <a:lstStyle/>
          <a:p>
            <a:r>
              <a:rPr lang="en-US" b="1" dirty="0" err="1">
                <a:solidFill>
                  <a:srgbClr val="0000FF"/>
                </a:solidFill>
                <a:latin typeface="+mn-lt"/>
              </a:rPr>
              <a:t>Blockmatrix</a:t>
            </a:r>
            <a:r>
              <a:rPr lang="en-US" b="1" dirty="0">
                <a:solidFill>
                  <a:srgbClr val="0000FF"/>
                </a:solidFill>
                <a:latin typeface="+mn-lt"/>
              </a:rPr>
              <a:t> Data Structure and Hyperledger Implementation</a:t>
            </a:r>
            <a:br>
              <a:rPr lang="en-US" b="1" dirty="0">
                <a:solidFill>
                  <a:srgbClr val="0000FF"/>
                </a:solidFill>
                <a:latin typeface="+mn-lt"/>
              </a:rPr>
            </a:br>
            <a:endParaRPr lang="en-US" sz="2700" dirty="0">
              <a:latin typeface="+mn-lt"/>
            </a:endParaRPr>
          </a:p>
        </p:txBody>
      </p:sp>
      <p:sp>
        <p:nvSpPr>
          <p:cNvPr id="3" name="Subtitle 2">
            <a:extLst>
              <a:ext uri="{FF2B5EF4-FFF2-40B4-BE49-F238E27FC236}">
                <a16:creationId xmlns:a16="http://schemas.microsoft.com/office/drawing/2014/main" id="{F2C61418-26B1-DD41-85C8-0F6D0B1863F7}"/>
              </a:ext>
            </a:extLst>
          </p:cNvPr>
          <p:cNvSpPr>
            <a:spLocks noGrp="1"/>
          </p:cNvSpPr>
          <p:nvPr>
            <p:ph type="subTitle" idx="1"/>
          </p:nvPr>
        </p:nvSpPr>
        <p:spPr>
          <a:xfrm>
            <a:off x="1524000" y="3842468"/>
            <a:ext cx="9144000" cy="2758421"/>
          </a:xfrm>
        </p:spPr>
        <p:txBody>
          <a:bodyPr>
            <a:normAutofit fontScale="92500" lnSpcReduction="20000"/>
          </a:bodyPr>
          <a:lstStyle/>
          <a:p>
            <a:endParaRPr lang="en-US" dirty="0"/>
          </a:p>
          <a:p>
            <a:r>
              <a:rPr lang="en-US" sz="3200" dirty="0"/>
              <a:t>Rick Kuhn    Josh Roberts </a:t>
            </a:r>
          </a:p>
          <a:p>
            <a:r>
              <a:rPr lang="en-US" sz="3200" dirty="0"/>
              <a:t>  US National Institute of Standards and Technology </a:t>
            </a:r>
          </a:p>
          <a:p>
            <a:r>
              <a:rPr lang="en-US" sz="3200" dirty="0"/>
              <a:t>Computer Security Division</a:t>
            </a:r>
          </a:p>
          <a:p>
            <a:endParaRPr lang="en-US" sz="3200" dirty="0"/>
          </a:p>
          <a:p>
            <a:r>
              <a:rPr lang="en-US" sz="3000" dirty="0"/>
              <a:t>           </a:t>
            </a:r>
            <a:r>
              <a:rPr lang="en-US" sz="3000" dirty="0" err="1"/>
              <a:t>kuhn@nist.gov</a:t>
            </a:r>
            <a:r>
              <a:rPr lang="en-US" sz="3000" dirty="0"/>
              <a:t>      </a:t>
            </a:r>
            <a:r>
              <a:rPr lang="en-US" sz="3000" dirty="0" err="1"/>
              <a:t>joshua.roberts@nist.gov</a:t>
            </a:r>
            <a:endParaRPr lang="en-US" sz="3000" dirty="0"/>
          </a:p>
          <a:p>
            <a:endParaRPr lang="en-US" sz="3200" dirty="0"/>
          </a:p>
        </p:txBody>
      </p:sp>
    </p:spTree>
    <p:extLst>
      <p:ext uri="{BB962C8B-B14F-4D97-AF65-F5344CB8AC3E}">
        <p14:creationId xmlns:p14="http://schemas.microsoft.com/office/powerpoint/2010/main" val="67196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FDF1-EC1A-C543-BFE6-4AA2557227D5}"/>
              </a:ext>
            </a:extLst>
          </p:cNvPr>
          <p:cNvSpPr>
            <a:spLocks noGrp="1"/>
          </p:cNvSpPr>
          <p:nvPr>
            <p:ph type="title"/>
          </p:nvPr>
        </p:nvSpPr>
        <p:spPr>
          <a:xfrm>
            <a:off x="838200" y="109093"/>
            <a:ext cx="10515600" cy="1325563"/>
          </a:xfrm>
        </p:spPr>
        <p:txBody>
          <a:bodyPr/>
          <a:lstStyle/>
          <a:p>
            <a:r>
              <a:rPr lang="en-US" dirty="0">
                <a:solidFill>
                  <a:srgbClr val="0000FF"/>
                </a:solidFill>
                <a:latin typeface="+mn-lt"/>
              </a:rPr>
              <a:t>Can we try something else?</a:t>
            </a:r>
          </a:p>
        </p:txBody>
      </p:sp>
      <p:sp>
        <p:nvSpPr>
          <p:cNvPr id="3" name="Content Placeholder 2">
            <a:extLst>
              <a:ext uri="{FF2B5EF4-FFF2-40B4-BE49-F238E27FC236}">
                <a16:creationId xmlns:a16="http://schemas.microsoft.com/office/drawing/2014/main" id="{11FB519C-1427-D64F-9E1A-AC2E57C9445F}"/>
              </a:ext>
            </a:extLst>
          </p:cNvPr>
          <p:cNvSpPr>
            <a:spLocks noGrp="1"/>
          </p:cNvSpPr>
          <p:nvPr>
            <p:ph idx="1"/>
          </p:nvPr>
        </p:nvSpPr>
        <p:spPr>
          <a:xfrm>
            <a:off x="838200" y="1580959"/>
            <a:ext cx="10851038" cy="3547222"/>
          </a:xfrm>
        </p:spPr>
        <p:txBody>
          <a:bodyPr>
            <a:normAutofit/>
          </a:bodyPr>
          <a:lstStyle/>
          <a:p>
            <a:r>
              <a:rPr lang="en-US" sz="3200" dirty="0" err="1"/>
              <a:t>Datablock</a:t>
            </a:r>
            <a:r>
              <a:rPr lang="en-US" sz="3200" dirty="0"/>
              <a:t> matrix – uses two hash values per block instead of a linked chain</a:t>
            </a:r>
          </a:p>
          <a:p>
            <a:pPr lvl="1"/>
            <a:r>
              <a:rPr lang="en-US" sz="3200" dirty="0"/>
              <a:t>Java or Go components available as open source</a:t>
            </a:r>
          </a:p>
          <a:p>
            <a:pPr lvl="1"/>
            <a:r>
              <a:rPr lang="en-US" sz="3200" dirty="0"/>
              <a:t>Incorporated into Next Gen Access Control – practical demo</a:t>
            </a:r>
          </a:p>
          <a:p>
            <a:pPr lvl="1"/>
            <a:r>
              <a:rPr lang="en-US" sz="3200" dirty="0"/>
              <a:t>Hyperledger component implementation nearing completion</a:t>
            </a:r>
          </a:p>
        </p:txBody>
      </p:sp>
      <p:sp>
        <p:nvSpPr>
          <p:cNvPr id="4" name="Content Placeholder 2">
            <a:extLst>
              <a:ext uri="{FF2B5EF4-FFF2-40B4-BE49-F238E27FC236}">
                <a16:creationId xmlns:a16="http://schemas.microsoft.com/office/drawing/2014/main" id="{AF612324-B437-FC42-88B1-AB58C87B01AC}"/>
              </a:ext>
            </a:extLst>
          </p:cNvPr>
          <p:cNvSpPr txBox="1">
            <a:spLocks/>
          </p:cNvSpPr>
          <p:nvPr/>
        </p:nvSpPr>
        <p:spPr>
          <a:xfrm>
            <a:off x="838200" y="503194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Verified time – high resolution time stamp instead of ordering guarantee</a:t>
            </a:r>
          </a:p>
        </p:txBody>
      </p:sp>
    </p:spTree>
    <p:extLst>
      <p:ext uri="{BB962C8B-B14F-4D97-AF65-F5344CB8AC3E}">
        <p14:creationId xmlns:p14="http://schemas.microsoft.com/office/powerpoint/2010/main" val="32869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1528-A63D-274D-9B8C-F62112CAB14F}"/>
              </a:ext>
            </a:extLst>
          </p:cNvPr>
          <p:cNvSpPr>
            <a:spLocks noGrp="1"/>
          </p:cNvSpPr>
          <p:nvPr>
            <p:ph type="title"/>
          </p:nvPr>
        </p:nvSpPr>
        <p:spPr>
          <a:xfrm>
            <a:off x="530942" y="202892"/>
            <a:ext cx="11415252" cy="1325563"/>
          </a:xfrm>
        </p:spPr>
        <p:txBody>
          <a:bodyPr>
            <a:normAutofit/>
          </a:bodyPr>
          <a:lstStyle/>
          <a:p>
            <a:r>
              <a:rPr lang="en-US" sz="4000" b="1" dirty="0">
                <a:solidFill>
                  <a:srgbClr val="0000FF"/>
                </a:solidFill>
              </a:rPr>
              <a:t>Changing data in blockchain vs. </a:t>
            </a:r>
            <a:r>
              <a:rPr lang="en-US" sz="4000" b="1" dirty="0" err="1">
                <a:solidFill>
                  <a:srgbClr val="0000FF"/>
                </a:solidFill>
              </a:rPr>
              <a:t>datablock</a:t>
            </a:r>
            <a:r>
              <a:rPr lang="en-US" sz="4000" b="1" dirty="0">
                <a:solidFill>
                  <a:srgbClr val="0000FF"/>
                </a:solidFill>
              </a:rPr>
              <a:t> matrix</a:t>
            </a:r>
          </a:p>
        </p:txBody>
      </p:sp>
      <p:sp>
        <p:nvSpPr>
          <p:cNvPr id="3" name="Content Placeholder 2">
            <a:extLst>
              <a:ext uri="{FF2B5EF4-FFF2-40B4-BE49-F238E27FC236}">
                <a16:creationId xmlns:a16="http://schemas.microsoft.com/office/drawing/2014/main" id="{35108742-BBD0-A54A-B791-D296A7A49FD5}"/>
              </a:ext>
            </a:extLst>
          </p:cNvPr>
          <p:cNvSpPr>
            <a:spLocks noGrp="1"/>
          </p:cNvSpPr>
          <p:nvPr>
            <p:ph idx="1"/>
          </p:nvPr>
        </p:nvSpPr>
        <p:spPr>
          <a:xfrm>
            <a:off x="530941" y="1678140"/>
            <a:ext cx="5132439" cy="4634169"/>
          </a:xfrm>
        </p:spPr>
        <p:txBody>
          <a:bodyPr>
            <a:normAutofit/>
          </a:bodyPr>
          <a:lstStyle/>
          <a:p>
            <a:pPr marL="0" indent="0">
              <a:buNone/>
            </a:pPr>
            <a:r>
              <a:rPr lang="en-US" b="1" dirty="0"/>
              <a:t>Blockchain</a:t>
            </a:r>
            <a:r>
              <a:rPr lang="en-US" dirty="0"/>
              <a:t> </a:t>
            </a:r>
          </a:p>
          <a:p>
            <a:r>
              <a:rPr lang="en-US" dirty="0"/>
              <a:t>Initial data entry -&gt; transaction in a block </a:t>
            </a:r>
          </a:p>
          <a:p>
            <a:r>
              <a:rPr lang="en-US" dirty="0"/>
              <a:t>Modification -&gt; new transaction keyed to previous</a:t>
            </a:r>
          </a:p>
          <a:p>
            <a:r>
              <a:rPr lang="en-US" dirty="0"/>
              <a:t>Use key to new value, not allow use of previous, obsolete, value</a:t>
            </a:r>
          </a:p>
          <a:p>
            <a:r>
              <a:rPr lang="en-US" dirty="0"/>
              <a:t>Dependent on proof of work to ensure sequence</a:t>
            </a:r>
          </a:p>
        </p:txBody>
      </p:sp>
      <p:sp>
        <p:nvSpPr>
          <p:cNvPr id="4" name="Content Placeholder 2">
            <a:extLst>
              <a:ext uri="{FF2B5EF4-FFF2-40B4-BE49-F238E27FC236}">
                <a16:creationId xmlns:a16="http://schemas.microsoft.com/office/drawing/2014/main" id="{F35A8EFA-5E29-A349-B695-C18564601F75}"/>
              </a:ext>
            </a:extLst>
          </p:cNvPr>
          <p:cNvSpPr txBox="1">
            <a:spLocks/>
          </p:cNvSpPr>
          <p:nvPr/>
        </p:nvSpPr>
        <p:spPr>
          <a:xfrm>
            <a:off x="6238568" y="1678140"/>
            <a:ext cx="5604387" cy="4975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Datablock</a:t>
            </a:r>
            <a:r>
              <a:rPr lang="en-US" b="1" dirty="0"/>
              <a:t> matrix </a:t>
            </a:r>
          </a:p>
          <a:p>
            <a:r>
              <a:rPr lang="en-US" dirty="0"/>
              <a:t>Initial data entry -&gt; transaction in a block </a:t>
            </a:r>
          </a:p>
          <a:p>
            <a:r>
              <a:rPr lang="en-US" dirty="0"/>
              <a:t>Modification -&gt; delete/replace transaction by owner</a:t>
            </a:r>
          </a:p>
          <a:p>
            <a:r>
              <a:rPr lang="en-US" dirty="0"/>
              <a:t>Use previous key, new value found in block</a:t>
            </a:r>
          </a:p>
          <a:p>
            <a:r>
              <a:rPr lang="en-US" dirty="0"/>
              <a:t> Sequence not needed since only one value exists</a:t>
            </a:r>
          </a:p>
        </p:txBody>
      </p:sp>
    </p:spTree>
    <p:extLst>
      <p:ext uri="{BB962C8B-B14F-4D97-AF65-F5344CB8AC3E}">
        <p14:creationId xmlns:p14="http://schemas.microsoft.com/office/powerpoint/2010/main" val="20781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3785-034D-B24C-8C08-BFC3C53DEB53}"/>
              </a:ext>
            </a:extLst>
          </p:cNvPr>
          <p:cNvSpPr>
            <a:spLocks noGrp="1"/>
          </p:cNvSpPr>
          <p:nvPr>
            <p:ph type="title"/>
          </p:nvPr>
        </p:nvSpPr>
        <p:spPr>
          <a:xfrm>
            <a:off x="838200" y="0"/>
            <a:ext cx="10515600" cy="1182757"/>
          </a:xfrm>
        </p:spPr>
        <p:txBody>
          <a:bodyPr/>
          <a:lstStyle/>
          <a:p>
            <a:r>
              <a:rPr lang="en-US" b="1" dirty="0">
                <a:solidFill>
                  <a:srgbClr val="0000FF"/>
                </a:solidFill>
              </a:rPr>
              <a:t>What are attempts at solving this problem?</a:t>
            </a:r>
          </a:p>
        </p:txBody>
      </p:sp>
      <p:sp>
        <p:nvSpPr>
          <p:cNvPr id="3" name="Content Placeholder 2">
            <a:extLst>
              <a:ext uri="{FF2B5EF4-FFF2-40B4-BE49-F238E27FC236}">
                <a16:creationId xmlns:a16="http://schemas.microsoft.com/office/drawing/2014/main" id="{77E58410-7832-9249-A233-02F7D7C751CB}"/>
              </a:ext>
            </a:extLst>
          </p:cNvPr>
          <p:cNvSpPr>
            <a:spLocks noGrp="1"/>
          </p:cNvSpPr>
          <p:nvPr>
            <p:ph idx="1"/>
          </p:nvPr>
        </p:nvSpPr>
        <p:spPr>
          <a:xfrm>
            <a:off x="838200" y="1325563"/>
            <a:ext cx="11291454" cy="2679509"/>
          </a:xfrm>
        </p:spPr>
        <p:txBody>
          <a:bodyPr>
            <a:normAutofit/>
          </a:bodyPr>
          <a:lstStyle/>
          <a:p>
            <a:r>
              <a:rPr lang="en-US" sz="3200" dirty="0"/>
              <a:t>Don’t put personal data on blockchain</a:t>
            </a:r>
          </a:p>
          <a:p>
            <a:pPr lvl="1"/>
            <a:r>
              <a:rPr lang="en-US" sz="3200" dirty="0"/>
              <a:t>Pseudo-anonymized data are still considered personal</a:t>
            </a:r>
          </a:p>
          <a:p>
            <a:pPr lvl="1"/>
            <a:r>
              <a:rPr lang="en-US" sz="3200" dirty="0"/>
              <a:t>Even if not directly tied to a person – dynamic IP address can be considered personal if it can be indirectly tied</a:t>
            </a:r>
          </a:p>
          <a:p>
            <a:pPr lvl="1"/>
            <a:r>
              <a:rPr lang="en-US" sz="3200" dirty="0"/>
              <a:t>Financial transactions are obviously personal data</a:t>
            </a:r>
          </a:p>
        </p:txBody>
      </p:sp>
      <p:sp>
        <p:nvSpPr>
          <p:cNvPr id="4" name="Content Placeholder 2">
            <a:extLst>
              <a:ext uri="{FF2B5EF4-FFF2-40B4-BE49-F238E27FC236}">
                <a16:creationId xmlns:a16="http://schemas.microsoft.com/office/drawing/2014/main" id="{C2E654E5-6447-A44B-90C2-3DF2428A4AAA}"/>
              </a:ext>
            </a:extLst>
          </p:cNvPr>
          <p:cNvSpPr txBox="1">
            <a:spLocks/>
          </p:cNvSpPr>
          <p:nvPr/>
        </p:nvSpPr>
        <p:spPr>
          <a:xfrm>
            <a:off x="838200" y="4223894"/>
            <a:ext cx="11291454" cy="26341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Encrypt data and destroy key to delete</a:t>
            </a:r>
          </a:p>
          <a:p>
            <a:pPr lvl="1"/>
            <a:r>
              <a:rPr lang="en-US" sz="3200" dirty="0"/>
              <a:t>Data must be secure for decades</a:t>
            </a:r>
          </a:p>
          <a:p>
            <a:pPr lvl="1"/>
            <a:r>
              <a:rPr lang="en-US" sz="3200" dirty="0"/>
              <a:t>Advancements in cryptography usually compromise old crypto – e.g., quantum computing puts current public key systems at risk</a:t>
            </a:r>
          </a:p>
        </p:txBody>
      </p:sp>
    </p:spTree>
    <p:extLst>
      <p:ext uri="{BB962C8B-B14F-4D97-AF65-F5344CB8AC3E}">
        <p14:creationId xmlns:p14="http://schemas.microsoft.com/office/powerpoint/2010/main" val="144573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FFAF-78D3-6B45-9BBC-647A67E5645E}"/>
              </a:ext>
            </a:extLst>
          </p:cNvPr>
          <p:cNvSpPr>
            <a:spLocks noGrp="1"/>
          </p:cNvSpPr>
          <p:nvPr>
            <p:ph type="title"/>
          </p:nvPr>
        </p:nvSpPr>
        <p:spPr>
          <a:xfrm>
            <a:off x="113121" y="64671"/>
            <a:ext cx="11965757" cy="1325563"/>
          </a:xfrm>
        </p:spPr>
        <p:txBody>
          <a:bodyPr/>
          <a:lstStyle/>
          <a:p>
            <a:r>
              <a:rPr lang="en-US" b="1" dirty="0">
                <a:solidFill>
                  <a:srgbClr val="0000FF"/>
                </a:solidFill>
              </a:rPr>
              <a:t>What are </a:t>
            </a:r>
            <a:r>
              <a:rPr lang="en-US" b="1" dirty="0" err="1">
                <a:solidFill>
                  <a:srgbClr val="0000FF"/>
                </a:solidFill>
              </a:rPr>
              <a:t>blockmatrix</a:t>
            </a:r>
            <a:r>
              <a:rPr lang="en-US" b="1" dirty="0">
                <a:solidFill>
                  <a:srgbClr val="0000FF"/>
                </a:solidFill>
              </a:rPr>
              <a:t> constraints and assumptions?</a:t>
            </a:r>
          </a:p>
        </p:txBody>
      </p:sp>
      <p:sp>
        <p:nvSpPr>
          <p:cNvPr id="3" name="Content Placeholder 2">
            <a:extLst>
              <a:ext uri="{FF2B5EF4-FFF2-40B4-BE49-F238E27FC236}">
                <a16:creationId xmlns:a16="http://schemas.microsoft.com/office/drawing/2014/main" id="{366EFC39-7D85-CA49-BF54-9123CF9BF892}"/>
              </a:ext>
            </a:extLst>
          </p:cNvPr>
          <p:cNvSpPr>
            <a:spLocks noGrp="1"/>
          </p:cNvSpPr>
          <p:nvPr>
            <p:ph idx="1"/>
          </p:nvPr>
        </p:nvSpPr>
        <p:spPr>
          <a:xfrm>
            <a:off x="306761" y="1279598"/>
            <a:ext cx="10902099" cy="1227064"/>
          </a:xfrm>
        </p:spPr>
        <p:txBody>
          <a:bodyPr>
            <a:normAutofit/>
          </a:bodyPr>
          <a:lstStyle/>
          <a:p>
            <a:pPr lvl="1">
              <a:spcBef>
                <a:spcPts val="1700"/>
              </a:spcBef>
            </a:pPr>
            <a:r>
              <a:rPr lang="en-US" sz="3600" dirty="0"/>
              <a:t>Hash integrity protection must not be disrupted for blocks not deleted</a:t>
            </a:r>
          </a:p>
          <a:p>
            <a:endParaRPr lang="en-US" sz="3600" dirty="0"/>
          </a:p>
        </p:txBody>
      </p:sp>
      <p:sp>
        <p:nvSpPr>
          <p:cNvPr id="5" name="Content Placeholder 2">
            <a:extLst>
              <a:ext uri="{FF2B5EF4-FFF2-40B4-BE49-F238E27FC236}">
                <a16:creationId xmlns:a16="http://schemas.microsoft.com/office/drawing/2014/main" id="{DD36C762-8BC9-454C-ABB9-BC2970E2A74A}"/>
              </a:ext>
            </a:extLst>
          </p:cNvPr>
          <p:cNvSpPr txBox="1">
            <a:spLocks/>
          </p:cNvSpPr>
          <p:nvPr/>
        </p:nvSpPr>
        <p:spPr>
          <a:xfrm>
            <a:off x="306761" y="267446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3600" dirty="0"/>
              <a:t>Must ensure auditability and accountability</a:t>
            </a:r>
          </a:p>
          <a:p>
            <a:pPr marL="0" indent="0">
              <a:buNone/>
            </a:pPr>
            <a:endParaRPr lang="en-US" sz="3600" dirty="0"/>
          </a:p>
          <a:p>
            <a:endParaRPr lang="en-US" sz="3600" dirty="0"/>
          </a:p>
        </p:txBody>
      </p:sp>
      <p:sp>
        <p:nvSpPr>
          <p:cNvPr id="6" name="Content Placeholder 2">
            <a:extLst>
              <a:ext uri="{FF2B5EF4-FFF2-40B4-BE49-F238E27FC236}">
                <a16:creationId xmlns:a16="http://schemas.microsoft.com/office/drawing/2014/main" id="{E1F48F7B-81BB-7F4E-B77A-9560B98806FE}"/>
              </a:ext>
            </a:extLst>
          </p:cNvPr>
          <p:cNvSpPr txBox="1">
            <a:spLocks/>
          </p:cNvSpPr>
          <p:nvPr/>
        </p:nvSpPr>
        <p:spPr>
          <a:xfrm>
            <a:off x="306761" y="3820718"/>
            <a:ext cx="10902099" cy="2972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3600" dirty="0"/>
              <a:t>Designed for permissioned/private distributed ledger systems – such as supply chain, medical records management, electronic funds transfer</a:t>
            </a:r>
          </a:p>
          <a:p>
            <a:pPr lvl="1">
              <a:spcBef>
                <a:spcPts val="1700"/>
              </a:spcBef>
            </a:pPr>
            <a:r>
              <a:rPr lang="en-US" sz="3600" dirty="0"/>
              <a:t>Provide </a:t>
            </a:r>
            <a:r>
              <a:rPr lang="en-US" sz="3600" u="sng" dirty="0"/>
              <a:t>distributed consensus</a:t>
            </a:r>
            <a:r>
              <a:rPr lang="en-US" sz="3600" dirty="0"/>
              <a:t> and </a:t>
            </a:r>
            <a:r>
              <a:rPr lang="en-US" sz="3600" u="sng" dirty="0"/>
              <a:t>guaranteed shared view</a:t>
            </a:r>
            <a:r>
              <a:rPr lang="en-US" sz="3600" dirty="0"/>
              <a:t>  </a:t>
            </a:r>
          </a:p>
          <a:p>
            <a:endParaRPr lang="en-US" sz="3600" dirty="0"/>
          </a:p>
        </p:txBody>
      </p:sp>
    </p:spTree>
    <p:extLst>
      <p:ext uri="{BB962C8B-B14F-4D97-AF65-F5344CB8AC3E}">
        <p14:creationId xmlns:p14="http://schemas.microsoft.com/office/powerpoint/2010/main" val="349411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B433AB-74AB-4D57-B5E1-3045D95F5BBB}"/>
              </a:ext>
            </a:extLst>
          </p:cNvPr>
          <p:cNvPicPr>
            <a:picLocks noChangeAspect="1"/>
          </p:cNvPicPr>
          <p:nvPr/>
        </p:nvPicPr>
        <p:blipFill>
          <a:blip r:embed="rId3"/>
          <a:stretch>
            <a:fillRect/>
          </a:stretch>
        </p:blipFill>
        <p:spPr>
          <a:xfrm>
            <a:off x="6096000" y="1718316"/>
            <a:ext cx="5942827" cy="3997902"/>
          </a:xfrm>
          <a:prstGeom prst="rect">
            <a:avLst/>
          </a:prstGeom>
        </p:spPr>
      </p:pic>
      <p:sp>
        <p:nvSpPr>
          <p:cNvPr id="2" name="Title 1"/>
          <p:cNvSpPr>
            <a:spLocks noGrp="1"/>
          </p:cNvSpPr>
          <p:nvPr>
            <p:ph type="title"/>
          </p:nvPr>
        </p:nvSpPr>
        <p:spPr>
          <a:xfrm>
            <a:off x="699653" y="0"/>
            <a:ext cx="11264391" cy="1325563"/>
          </a:xfrm>
        </p:spPr>
        <p:txBody>
          <a:bodyPr/>
          <a:lstStyle/>
          <a:p>
            <a:r>
              <a:rPr lang="en-US" b="1" dirty="0">
                <a:solidFill>
                  <a:srgbClr val="0000FF"/>
                </a:solidFill>
              </a:rPr>
              <a:t>New data structure solution: a </a:t>
            </a:r>
            <a:r>
              <a:rPr lang="en-US" b="1" dirty="0" err="1">
                <a:solidFill>
                  <a:srgbClr val="0000FF"/>
                </a:solidFill>
              </a:rPr>
              <a:t>datablock</a:t>
            </a:r>
            <a:r>
              <a:rPr lang="en-US" b="1" dirty="0">
                <a:solidFill>
                  <a:srgbClr val="0000FF"/>
                </a:solidFill>
              </a:rPr>
              <a:t> matrix</a:t>
            </a:r>
          </a:p>
        </p:txBody>
      </p:sp>
      <p:sp>
        <p:nvSpPr>
          <p:cNvPr id="3" name="Content Placeholder 2"/>
          <p:cNvSpPr>
            <a:spLocks noGrp="1"/>
          </p:cNvSpPr>
          <p:nvPr>
            <p:ph idx="1"/>
          </p:nvPr>
        </p:nvSpPr>
        <p:spPr>
          <a:xfrm>
            <a:off x="852054" y="782003"/>
            <a:ext cx="5169163" cy="2180029"/>
          </a:xfrm>
        </p:spPr>
        <p:txBody>
          <a:bodyPr>
            <a:normAutofit/>
          </a:bodyPr>
          <a:lstStyle/>
          <a:p>
            <a:pPr marL="0" indent="0">
              <a:buClrTx/>
              <a:buSzPct val="75000"/>
              <a:buNone/>
            </a:pPr>
            <a:endParaRPr lang="en-US" dirty="0">
              <a:solidFill>
                <a:schemeClr val="tx1"/>
              </a:solidFill>
            </a:endParaRPr>
          </a:p>
          <a:p>
            <a:pPr>
              <a:buClrTx/>
              <a:buSzPct val="75000"/>
              <a:buFont typeface="Wingdings" panose="05000000000000000000" pitchFamily="2" charset="2"/>
              <a:buChar char="§"/>
            </a:pPr>
            <a:r>
              <a:rPr lang="en-US" dirty="0">
                <a:solidFill>
                  <a:schemeClr val="tx1"/>
                </a:solidFill>
              </a:rPr>
              <a:t>A data structure that provides integrity assurance using hash-linked records while also allowing the deletion of records</a:t>
            </a:r>
          </a:p>
        </p:txBody>
      </p:sp>
      <p:sp>
        <p:nvSpPr>
          <p:cNvPr id="5" name="TextBox 4">
            <a:extLst>
              <a:ext uri="{FF2B5EF4-FFF2-40B4-BE49-F238E27FC236}">
                <a16:creationId xmlns:a16="http://schemas.microsoft.com/office/drawing/2014/main" id="{E2A9FAC5-02A7-FC47-ACD7-09D636D68738}"/>
              </a:ext>
            </a:extLst>
          </p:cNvPr>
          <p:cNvSpPr txBox="1"/>
          <p:nvPr/>
        </p:nvSpPr>
        <p:spPr>
          <a:xfrm>
            <a:off x="846652" y="4941476"/>
            <a:ext cx="5321563" cy="1384995"/>
          </a:xfrm>
          <a:prstGeom prst="rect">
            <a:avLst/>
          </a:prstGeom>
          <a:noFill/>
        </p:spPr>
        <p:txBody>
          <a:bodyPr wrap="square" rtlCol="0">
            <a:spAutoFit/>
          </a:bodyPr>
          <a:lstStyle/>
          <a:p>
            <a:pPr marL="288925" indent="-288925">
              <a:buFont typeface="Arial" panose="020B0604020202020204" pitchFamily="34" charset="0"/>
              <a:buChar char="•"/>
            </a:pPr>
            <a:r>
              <a:rPr lang="en-US" sz="2800" dirty="0"/>
              <a:t>Suggested use for </a:t>
            </a:r>
            <a:r>
              <a:rPr lang="en-US" sz="2800" u="sng" dirty="0"/>
              <a:t>private/permissioned </a:t>
            </a:r>
            <a:r>
              <a:rPr lang="en-US" sz="2800" dirty="0"/>
              <a:t>distributed ledger systems</a:t>
            </a:r>
          </a:p>
        </p:txBody>
      </p:sp>
      <p:sp>
        <p:nvSpPr>
          <p:cNvPr id="7" name="TextBox 6">
            <a:extLst>
              <a:ext uri="{FF2B5EF4-FFF2-40B4-BE49-F238E27FC236}">
                <a16:creationId xmlns:a16="http://schemas.microsoft.com/office/drawing/2014/main" id="{7CBACE6C-A5FF-3E46-B6A3-E0E555EE3477}"/>
              </a:ext>
            </a:extLst>
          </p:cNvPr>
          <p:cNvSpPr txBox="1"/>
          <p:nvPr/>
        </p:nvSpPr>
        <p:spPr>
          <a:xfrm>
            <a:off x="846652" y="3940556"/>
            <a:ext cx="5179969" cy="954107"/>
          </a:xfrm>
          <a:prstGeom prst="rect">
            <a:avLst/>
          </a:prstGeom>
          <a:noFill/>
        </p:spPr>
        <p:txBody>
          <a:bodyPr wrap="square" rtlCol="0">
            <a:spAutoFit/>
          </a:bodyPr>
          <a:lstStyle/>
          <a:p>
            <a:pPr marL="234950" indent="-234950">
              <a:buFont typeface="Arial" panose="020B0604020202020204" pitchFamily="34" charset="0"/>
              <a:buChar char="•"/>
            </a:pPr>
            <a:r>
              <a:rPr lang="en-US" sz="2800" dirty="0"/>
              <a:t>=&gt; each block within the matrix is protected by two hashes</a:t>
            </a:r>
          </a:p>
        </p:txBody>
      </p:sp>
      <p:sp>
        <p:nvSpPr>
          <p:cNvPr id="8" name="TextBox 7">
            <a:extLst>
              <a:ext uri="{FF2B5EF4-FFF2-40B4-BE49-F238E27FC236}">
                <a16:creationId xmlns:a16="http://schemas.microsoft.com/office/drawing/2014/main" id="{BDBD52F7-6078-D543-949E-9DF698469831}"/>
              </a:ext>
            </a:extLst>
          </p:cNvPr>
          <p:cNvSpPr txBox="1"/>
          <p:nvPr/>
        </p:nvSpPr>
        <p:spPr>
          <a:xfrm>
            <a:off x="852054" y="3033930"/>
            <a:ext cx="4981818" cy="954107"/>
          </a:xfrm>
          <a:prstGeom prst="rect">
            <a:avLst/>
          </a:prstGeom>
          <a:noFill/>
        </p:spPr>
        <p:txBody>
          <a:bodyPr wrap="square" rtlCol="0">
            <a:spAutoFit/>
          </a:bodyPr>
          <a:lstStyle/>
          <a:p>
            <a:pPr marL="234950" indent="-234950">
              <a:buFont typeface="Arial" panose="020B0604020202020204" pitchFamily="34" charset="0"/>
              <a:buChar char="•"/>
            </a:pPr>
            <a:r>
              <a:rPr lang="en-US" sz="2800" dirty="0"/>
              <a:t>Stores hashes of each row and column </a:t>
            </a:r>
            <a:endParaRPr lang="en-US" sz="2800" dirty="0">
              <a:latin typeface="Garamond" panose="02020404030301010803" pitchFamily="18" charset="0"/>
            </a:endParaRPr>
          </a:p>
        </p:txBody>
      </p:sp>
      <p:sp>
        <p:nvSpPr>
          <p:cNvPr id="9" name="Left Brace 8">
            <a:extLst>
              <a:ext uri="{FF2B5EF4-FFF2-40B4-BE49-F238E27FC236}">
                <a16:creationId xmlns:a16="http://schemas.microsoft.com/office/drawing/2014/main" id="{7B1A641C-4A0E-3541-9E6C-4D361BA092E1}"/>
              </a:ext>
            </a:extLst>
          </p:cNvPr>
          <p:cNvSpPr/>
          <p:nvPr/>
        </p:nvSpPr>
        <p:spPr>
          <a:xfrm rot="5400000">
            <a:off x="8728263" y="2428710"/>
            <a:ext cx="229259" cy="4369541"/>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9F1AB4E8-B467-1F49-8D43-EEF842C97945}"/>
              </a:ext>
            </a:extLst>
          </p:cNvPr>
          <p:cNvSpPr/>
          <p:nvPr/>
        </p:nvSpPr>
        <p:spPr>
          <a:xfrm>
            <a:off x="10820403" y="2396908"/>
            <a:ext cx="340435" cy="2263484"/>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707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3" y="-106724"/>
            <a:ext cx="11264391" cy="1325563"/>
          </a:xfrm>
        </p:spPr>
        <p:txBody>
          <a:bodyPr/>
          <a:lstStyle/>
          <a:p>
            <a:r>
              <a:rPr lang="en-US" b="1" dirty="0">
                <a:solidFill>
                  <a:srgbClr val="0000FF"/>
                </a:solidFill>
              </a:rPr>
              <a:t>How does this work?</a:t>
            </a:r>
          </a:p>
        </p:txBody>
      </p:sp>
      <p:sp>
        <p:nvSpPr>
          <p:cNvPr id="3" name="Content Placeholder 2"/>
          <p:cNvSpPr>
            <a:spLocks noGrp="1"/>
          </p:cNvSpPr>
          <p:nvPr>
            <p:ph idx="1"/>
          </p:nvPr>
        </p:nvSpPr>
        <p:spPr>
          <a:xfrm>
            <a:off x="699653" y="662781"/>
            <a:ext cx="5169163" cy="1360968"/>
          </a:xfrm>
        </p:spPr>
        <p:txBody>
          <a:bodyPr>
            <a:normAutofit lnSpcReduction="10000"/>
          </a:bodyPr>
          <a:lstStyle/>
          <a:p>
            <a:pPr marL="0" indent="0">
              <a:buClrTx/>
              <a:buSzPct val="75000"/>
              <a:buNone/>
            </a:pPr>
            <a:endParaRPr lang="en-US" dirty="0">
              <a:solidFill>
                <a:schemeClr val="tx1"/>
              </a:solidFill>
            </a:endParaRPr>
          </a:p>
          <a:p>
            <a:pPr>
              <a:buClrTx/>
              <a:buSzPct val="75000"/>
              <a:buFont typeface="Wingdings" panose="05000000000000000000" pitchFamily="2" charset="2"/>
              <a:buChar char="§"/>
            </a:pPr>
            <a:r>
              <a:rPr lang="en-US" dirty="0"/>
              <a:t>Suppose we want to delete block 12 </a:t>
            </a:r>
          </a:p>
          <a:p>
            <a:pPr>
              <a:buClrTx/>
              <a:buSzPct val="75000"/>
              <a:buFont typeface="Wingdings" panose="05000000000000000000" pitchFamily="2" charset="2"/>
              <a:buChar char="§"/>
            </a:pPr>
            <a:endParaRPr lang="en-US" dirty="0">
              <a:solidFill>
                <a:schemeClr val="tx1"/>
              </a:solidFill>
              <a:latin typeface="Garamond" panose="02020404030301010803" pitchFamily="18" charset="0"/>
            </a:endParaRPr>
          </a:p>
          <a:p>
            <a:pPr marL="0" indent="0">
              <a:buNone/>
            </a:pPr>
            <a:endParaRPr lang="en-US" dirty="0">
              <a:solidFill>
                <a:schemeClr val="tx1"/>
              </a:solidFill>
            </a:endParaRPr>
          </a:p>
        </p:txBody>
      </p:sp>
      <p:graphicFrame>
        <p:nvGraphicFramePr>
          <p:cNvPr id="5" name="Table 4">
            <a:extLst>
              <a:ext uri="{FF2B5EF4-FFF2-40B4-BE49-F238E27FC236}">
                <a16:creationId xmlns:a16="http://schemas.microsoft.com/office/drawing/2014/main" id="{E060D7B8-6D1B-4848-9AF1-D673A4B52482}"/>
              </a:ext>
            </a:extLst>
          </p:cNvPr>
          <p:cNvGraphicFramePr>
            <a:graphicFrameLocks noGrp="1"/>
          </p:cNvGraphicFramePr>
          <p:nvPr>
            <p:extLst>
              <p:ext uri="{D42A27DB-BD31-4B8C-83A1-F6EECF244321}">
                <p14:modId xmlns:p14="http://schemas.microsoft.com/office/powerpoint/2010/main" val="2564619854"/>
              </p:ext>
            </p:extLst>
          </p:nvPr>
        </p:nvGraphicFramePr>
        <p:xfrm>
          <a:off x="6173618" y="1588170"/>
          <a:ext cx="5536600" cy="4886448"/>
        </p:xfrm>
        <a:graphic>
          <a:graphicData uri="http://schemas.openxmlformats.org/drawingml/2006/table">
            <a:tbl>
              <a:tblPr firstRow="1" firstCol="1" bandRow="1">
                <a:tableStyleId>{5C22544A-7EE6-4342-B048-85BDC9FD1C3A}</a:tableStyleId>
              </a:tblPr>
              <a:tblGrid>
                <a:gridCol w="573851">
                  <a:extLst>
                    <a:ext uri="{9D8B030D-6E8A-4147-A177-3AD203B41FA5}">
                      <a16:colId xmlns:a16="http://schemas.microsoft.com/office/drawing/2014/main" val="1631027279"/>
                    </a:ext>
                  </a:extLst>
                </a:gridCol>
                <a:gridCol w="801266">
                  <a:extLst>
                    <a:ext uri="{9D8B030D-6E8A-4147-A177-3AD203B41FA5}">
                      <a16:colId xmlns:a16="http://schemas.microsoft.com/office/drawing/2014/main" val="3966231523"/>
                    </a:ext>
                  </a:extLst>
                </a:gridCol>
                <a:gridCol w="801266">
                  <a:extLst>
                    <a:ext uri="{9D8B030D-6E8A-4147-A177-3AD203B41FA5}">
                      <a16:colId xmlns:a16="http://schemas.microsoft.com/office/drawing/2014/main" val="139068101"/>
                    </a:ext>
                  </a:extLst>
                </a:gridCol>
                <a:gridCol w="801266">
                  <a:extLst>
                    <a:ext uri="{9D8B030D-6E8A-4147-A177-3AD203B41FA5}">
                      <a16:colId xmlns:a16="http://schemas.microsoft.com/office/drawing/2014/main" val="3718776646"/>
                    </a:ext>
                  </a:extLst>
                </a:gridCol>
                <a:gridCol w="801266">
                  <a:extLst>
                    <a:ext uri="{9D8B030D-6E8A-4147-A177-3AD203B41FA5}">
                      <a16:colId xmlns:a16="http://schemas.microsoft.com/office/drawing/2014/main" val="1371877166"/>
                    </a:ext>
                  </a:extLst>
                </a:gridCol>
                <a:gridCol w="801266">
                  <a:extLst>
                    <a:ext uri="{9D8B030D-6E8A-4147-A177-3AD203B41FA5}">
                      <a16:colId xmlns:a16="http://schemas.microsoft.com/office/drawing/2014/main" val="4159441722"/>
                    </a:ext>
                  </a:extLst>
                </a:gridCol>
                <a:gridCol w="956419">
                  <a:extLst>
                    <a:ext uri="{9D8B030D-6E8A-4147-A177-3AD203B41FA5}">
                      <a16:colId xmlns:a16="http://schemas.microsoft.com/office/drawing/2014/main" val="2468335107"/>
                    </a:ext>
                  </a:extLst>
                </a:gridCol>
              </a:tblGrid>
              <a:tr h="698064">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88397009"/>
                  </a:ext>
                </a:extLst>
              </a:tr>
              <a:tr h="698064">
                <a:tc>
                  <a:txBody>
                    <a:bodyPr/>
                    <a:lstStyle/>
                    <a:p>
                      <a:pPr marL="0" marR="0" algn="ctr">
                        <a:spcBef>
                          <a:spcPts val="0"/>
                        </a:spcBef>
                        <a:spcAft>
                          <a:spcPts val="0"/>
                        </a:spcAft>
                      </a:pPr>
                      <a:r>
                        <a:rPr lang="en-US" sz="2800" dirty="0">
                          <a:effectLst/>
                        </a:rPr>
                        <a:t>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7</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13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1930936"/>
                  </a:ext>
                </a:extLst>
              </a:tr>
              <a:tr h="698064">
                <a:tc>
                  <a:txBody>
                    <a:bodyPr/>
                    <a:lstStyle/>
                    <a:p>
                      <a:pPr marL="0" marR="0" algn="ctr">
                        <a:spcBef>
                          <a:spcPts val="0"/>
                        </a:spcBef>
                        <a:spcAft>
                          <a:spcPts val="0"/>
                        </a:spcAft>
                      </a:pPr>
                      <a:r>
                        <a:rPr lang="en-US" sz="2800" dirty="0">
                          <a:effectLst/>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15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1485527"/>
                  </a:ext>
                </a:extLst>
              </a:tr>
              <a:tr h="698064">
                <a:tc>
                  <a:txBody>
                    <a:bodyPr/>
                    <a:lstStyle/>
                    <a:p>
                      <a:pPr marL="0" marR="0" algn="ctr">
                        <a:spcBef>
                          <a:spcPts val="0"/>
                        </a:spcBef>
                        <a:spcAft>
                          <a:spcPts val="0"/>
                        </a:spcAft>
                      </a:pPr>
                      <a:r>
                        <a:rPr lang="en-US" sz="2800" dirty="0">
                          <a:effectLst/>
                        </a:rPr>
                        <a:t>2</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17</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1099257"/>
                  </a:ext>
                </a:extLst>
              </a:tr>
              <a:tr h="698064">
                <a:tc>
                  <a:txBody>
                    <a:bodyPr/>
                    <a:lstStyle/>
                    <a:p>
                      <a:pPr marL="0" marR="0" algn="ctr">
                        <a:spcBef>
                          <a:spcPts val="0"/>
                        </a:spcBef>
                        <a:spcAft>
                          <a:spcPts val="0"/>
                        </a:spcAft>
                      </a:pPr>
                      <a:r>
                        <a:rPr lang="en-US" sz="28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H</a:t>
                      </a:r>
                      <a:r>
                        <a:rPr lang="en-US" sz="2800" baseline="-250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486761"/>
                  </a:ext>
                </a:extLst>
              </a:tr>
              <a:tr h="698064">
                <a:tc>
                  <a:txBody>
                    <a:bodyPr/>
                    <a:lstStyle/>
                    <a:p>
                      <a:pPr marL="0" marR="0" algn="ctr">
                        <a:spcBef>
                          <a:spcPts val="0"/>
                        </a:spcBef>
                        <a:spcAft>
                          <a:spcPts val="0"/>
                        </a:spcAft>
                      </a:pPr>
                      <a:r>
                        <a:rPr lang="en-US" sz="2800" dirty="0">
                          <a:effectLst/>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14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16</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18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20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sym typeface="Symbol" pitchFamily="2" charset="2"/>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H</a:t>
                      </a:r>
                      <a:r>
                        <a:rPr lang="en-US" sz="2800" baseline="-25000" dirty="0">
                          <a:effectLst/>
                        </a:rPr>
                        <a:t>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3347064"/>
                  </a:ext>
                </a:extLst>
              </a:tr>
              <a:tr h="698064">
                <a:tc>
                  <a:txBody>
                    <a:bodyPr/>
                    <a:lstStyle/>
                    <a:p>
                      <a:pPr marL="0" marR="0" algn="ctr">
                        <a:spcBef>
                          <a:spcPts val="0"/>
                        </a:spcBef>
                        <a:spcAft>
                          <a:spcPts val="0"/>
                        </a:spcAft>
                      </a:pPr>
                      <a:r>
                        <a:rPr lang="en-US" sz="2800" dirty="0">
                          <a:effectLst/>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2800">
                          <a:effectLst/>
                        </a:rPr>
                        <a:t>H</a:t>
                      </a:r>
                      <a:r>
                        <a:rPr lang="en-US" sz="2800" baseline="-25000">
                          <a:effectLst/>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H</a:t>
                      </a:r>
                      <a:r>
                        <a:rPr lang="en-US" sz="2800" baseline="-25000" dirty="0">
                          <a:effectLst/>
                        </a:rPr>
                        <a:t>-,1</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a:effectLst/>
                        </a:rPr>
                        <a:t>H</a:t>
                      </a:r>
                      <a:r>
                        <a:rPr lang="en-US" sz="2800" baseline="-25000">
                          <a:effectLst/>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800" dirty="0">
                          <a:effectLst/>
                        </a:rPr>
                        <a:t>etc.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890" marR="8890" marT="8890" marB="88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3500901"/>
                  </a:ext>
                </a:extLst>
              </a:tr>
            </a:tbl>
          </a:graphicData>
        </a:graphic>
      </p:graphicFrame>
      <p:sp>
        <p:nvSpPr>
          <p:cNvPr id="7" name="TextBox 6">
            <a:extLst>
              <a:ext uri="{FF2B5EF4-FFF2-40B4-BE49-F238E27FC236}">
                <a16:creationId xmlns:a16="http://schemas.microsoft.com/office/drawing/2014/main" id="{778F84F4-18E2-B744-B09B-7F0AC9EA4A0D}"/>
              </a:ext>
            </a:extLst>
          </p:cNvPr>
          <p:cNvSpPr txBox="1"/>
          <p:nvPr/>
        </p:nvSpPr>
        <p:spPr>
          <a:xfrm>
            <a:off x="699653" y="2056709"/>
            <a:ext cx="5190784" cy="954107"/>
          </a:xfrm>
          <a:prstGeom prst="rect">
            <a:avLst/>
          </a:prstGeom>
          <a:noFill/>
        </p:spPr>
        <p:txBody>
          <a:bodyPr wrap="square" rtlCol="0">
            <a:spAutoFit/>
          </a:bodyPr>
          <a:lstStyle/>
          <a:p>
            <a:pPr marL="342900" indent="-342900">
              <a:buFont typeface="Arial" panose="020B0604020202020204" pitchFamily="34" charset="0"/>
              <a:buChar char="•"/>
            </a:pPr>
            <a:r>
              <a:rPr lang="en-US" sz="2800" dirty="0"/>
              <a:t>disrupts the hash values of H</a:t>
            </a:r>
            <a:r>
              <a:rPr lang="en-US" sz="2800" baseline="-25000" dirty="0"/>
              <a:t>3,-</a:t>
            </a:r>
            <a:r>
              <a:rPr lang="en-US" sz="2800" dirty="0"/>
              <a:t> for row 3 and H</a:t>
            </a:r>
            <a:r>
              <a:rPr lang="en-US" sz="2800" baseline="-25000" dirty="0"/>
              <a:t>-,2</a:t>
            </a:r>
            <a:r>
              <a:rPr lang="en-US" sz="2800" dirty="0"/>
              <a:t> and column 2 </a:t>
            </a:r>
          </a:p>
        </p:txBody>
      </p:sp>
      <p:sp>
        <p:nvSpPr>
          <p:cNvPr id="8" name="TextBox 7">
            <a:extLst>
              <a:ext uri="{FF2B5EF4-FFF2-40B4-BE49-F238E27FC236}">
                <a16:creationId xmlns:a16="http://schemas.microsoft.com/office/drawing/2014/main" id="{E66F32B4-F285-7044-A652-A9F332D7CD32}"/>
              </a:ext>
            </a:extLst>
          </p:cNvPr>
          <p:cNvSpPr txBox="1"/>
          <p:nvPr/>
        </p:nvSpPr>
        <p:spPr>
          <a:xfrm>
            <a:off x="699653" y="3156188"/>
            <a:ext cx="5190784"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t>blocks of row 3 are included in the hashes for columns 0, 1, 3, and 4 </a:t>
            </a:r>
          </a:p>
        </p:txBody>
      </p:sp>
      <p:sp>
        <p:nvSpPr>
          <p:cNvPr id="9" name="Rectangle 8">
            <a:extLst>
              <a:ext uri="{FF2B5EF4-FFF2-40B4-BE49-F238E27FC236}">
                <a16:creationId xmlns:a16="http://schemas.microsoft.com/office/drawing/2014/main" id="{66FD4B05-A91A-DF47-8180-C6AA8030EFA3}"/>
              </a:ext>
            </a:extLst>
          </p:cNvPr>
          <p:cNvSpPr/>
          <p:nvPr/>
        </p:nvSpPr>
        <p:spPr>
          <a:xfrm>
            <a:off x="699653" y="4686555"/>
            <a:ext cx="5396347" cy="1384995"/>
          </a:xfrm>
          <a:prstGeom prst="rect">
            <a:avLst/>
          </a:prstGeom>
        </p:spPr>
        <p:txBody>
          <a:bodyPr wrap="square">
            <a:spAutoFit/>
          </a:bodyPr>
          <a:lstStyle/>
          <a:p>
            <a:pPr marL="457200" indent="-457200">
              <a:buFont typeface="Arial" panose="020B0604020202020204" pitchFamily="34" charset="0"/>
              <a:buChar char="•"/>
            </a:pPr>
            <a:r>
              <a:rPr lang="en-US" sz="2800" dirty="0"/>
              <a:t>blocks of column 2 are included in the hashes for rows 0, 1, 2, and 4 </a:t>
            </a:r>
          </a:p>
        </p:txBody>
      </p:sp>
      <p:sp>
        <p:nvSpPr>
          <p:cNvPr id="10" name="Oval 9">
            <a:extLst>
              <a:ext uri="{FF2B5EF4-FFF2-40B4-BE49-F238E27FC236}">
                <a16:creationId xmlns:a16="http://schemas.microsoft.com/office/drawing/2014/main" id="{6709300D-2023-ED42-9FD3-660B05224497}"/>
              </a:ext>
            </a:extLst>
          </p:cNvPr>
          <p:cNvSpPr/>
          <p:nvPr/>
        </p:nvSpPr>
        <p:spPr>
          <a:xfrm>
            <a:off x="8423150" y="4410733"/>
            <a:ext cx="603504" cy="551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B83E33E-6EC9-D040-A2B0-2DDE23935F8D}"/>
              </a:ext>
            </a:extLst>
          </p:cNvPr>
          <p:cNvSpPr/>
          <p:nvPr/>
        </p:nvSpPr>
        <p:spPr>
          <a:xfrm>
            <a:off x="8401710" y="5787646"/>
            <a:ext cx="603504" cy="551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CE2133F-69C4-B84A-A75E-8C6C0A89964E}"/>
              </a:ext>
            </a:extLst>
          </p:cNvPr>
          <p:cNvSpPr/>
          <p:nvPr/>
        </p:nvSpPr>
        <p:spPr>
          <a:xfrm>
            <a:off x="10974434" y="4410733"/>
            <a:ext cx="603504" cy="5516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CC19C6-D5BF-7F4A-8635-0C15A164DA86}"/>
              </a:ext>
            </a:extLst>
          </p:cNvPr>
          <p:cNvSpPr/>
          <p:nvPr/>
        </p:nvSpPr>
        <p:spPr>
          <a:xfrm>
            <a:off x="6201094" y="2265723"/>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77BADC-B45C-3044-A279-3A16EE54D123}"/>
              </a:ext>
            </a:extLst>
          </p:cNvPr>
          <p:cNvSpPr/>
          <p:nvPr/>
        </p:nvSpPr>
        <p:spPr>
          <a:xfrm rot="5400000">
            <a:off x="4704284"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6855E2-B1E2-7940-A622-E12A73E1F6BB}"/>
              </a:ext>
            </a:extLst>
          </p:cNvPr>
          <p:cNvSpPr/>
          <p:nvPr/>
        </p:nvSpPr>
        <p:spPr>
          <a:xfrm rot="5400000">
            <a:off x="5498866"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78BA158-E986-E74C-B9EB-8118FA5C9762}"/>
              </a:ext>
            </a:extLst>
          </p:cNvPr>
          <p:cNvSpPr/>
          <p:nvPr/>
        </p:nvSpPr>
        <p:spPr>
          <a:xfrm rot="5400000">
            <a:off x="7104537"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DEF7B7-F10E-704B-B674-0E39A6418A36}"/>
              </a:ext>
            </a:extLst>
          </p:cNvPr>
          <p:cNvSpPr/>
          <p:nvPr/>
        </p:nvSpPr>
        <p:spPr>
          <a:xfrm rot="5400000">
            <a:off x="7871817" y="3651105"/>
            <a:ext cx="4886448" cy="760578"/>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A14F778-7B72-EA4A-A18F-805861DA96EA}"/>
              </a:ext>
            </a:extLst>
          </p:cNvPr>
          <p:cNvSpPr/>
          <p:nvPr/>
        </p:nvSpPr>
        <p:spPr>
          <a:xfrm>
            <a:off x="6228570" y="2967639"/>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14952A3-9224-F748-923A-E3C9289AF2D4}"/>
              </a:ext>
            </a:extLst>
          </p:cNvPr>
          <p:cNvSpPr/>
          <p:nvPr/>
        </p:nvSpPr>
        <p:spPr>
          <a:xfrm>
            <a:off x="6187356" y="3661151"/>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EDB9E57-A783-D043-963F-309ED2022902}"/>
              </a:ext>
            </a:extLst>
          </p:cNvPr>
          <p:cNvSpPr/>
          <p:nvPr/>
        </p:nvSpPr>
        <p:spPr>
          <a:xfrm>
            <a:off x="6187356" y="5067884"/>
            <a:ext cx="5509124" cy="686973"/>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0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70"/>
            <a:ext cx="8229600" cy="1143000"/>
          </a:xfrm>
        </p:spPr>
        <p:txBody>
          <a:bodyPr>
            <a:normAutofit fontScale="90000"/>
          </a:bodyPr>
          <a:lstStyle/>
          <a:p>
            <a:r>
              <a:rPr lang="en-US" b="1" dirty="0" err="1">
                <a:solidFill>
                  <a:srgbClr val="0000FF"/>
                </a:solidFill>
              </a:rPr>
              <a:t>Datablock</a:t>
            </a:r>
            <a:r>
              <a:rPr lang="en-US" b="1" dirty="0">
                <a:solidFill>
                  <a:srgbClr val="0000FF"/>
                </a:solidFill>
              </a:rPr>
              <a:t> Matrix Population Algorithm</a:t>
            </a:r>
          </a:p>
        </p:txBody>
      </p:sp>
      <p:sp>
        <p:nvSpPr>
          <p:cNvPr id="4" name="Content Placeholder 3"/>
          <p:cNvSpPr>
            <a:spLocks noGrp="1"/>
          </p:cNvSpPr>
          <p:nvPr>
            <p:ph sz="half" idx="2"/>
          </p:nvPr>
        </p:nvSpPr>
        <p:spPr>
          <a:xfrm>
            <a:off x="138545" y="5655090"/>
            <a:ext cx="6112055" cy="1273230"/>
          </a:xfrm>
        </p:spPr>
        <p:txBody>
          <a:bodyPr>
            <a:noAutofit/>
          </a:bodyPr>
          <a:lstStyle/>
          <a:p>
            <a:pPr>
              <a:buClrTx/>
              <a:buSzPct val="75000"/>
              <a:buFont typeface="Wingdings" panose="05000000000000000000" pitchFamily="2" charset="2"/>
              <a:buChar char="§"/>
            </a:pPr>
            <a:r>
              <a:rPr lang="en-US" sz="3200" dirty="0">
                <a:solidFill>
                  <a:schemeClr val="tx1"/>
                </a:solidFill>
              </a:rPr>
              <a:t>Block ordering provides desirable properties</a:t>
            </a:r>
          </a:p>
        </p:txBody>
      </p:sp>
      <p:pic>
        <p:nvPicPr>
          <p:cNvPr id="10" name="Picture 9">
            <a:extLst>
              <a:ext uri="{FF2B5EF4-FFF2-40B4-BE49-F238E27FC236}">
                <a16:creationId xmlns:a16="http://schemas.microsoft.com/office/drawing/2014/main" id="{B492549E-A839-42C2-8546-61AD783786B9}"/>
              </a:ext>
            </a:extLst>
          </p:cNvPr>
          <p:cNvPicPr>
            <a:picLocks noChangeAspect="1"/>
          </p:cNvPicPr>
          <p:nvPr/>
        </p:nvPicPr>
        <p:blipFill>
          <a:blip r:embed="rId3"/>
          <a:stretch>
            <a:fillRect/>
          </a:stretch>
        </p:blipFill>
        <p:spPr>
          <a:xfrm>
            <a:off x="6250600" y="2239377"/>
            <a:ext cx="5725116" cy="3129994"/>
          </a:xfrm>
          <a:prstGeom prst="rect">
            <a:avLst/>
          </a:prstGeom>
        </p:spPr>
      </p:pic>
      <p:pic>
        <p:nvPicPr>
          <p:cNvPr id="3" name="Picture 2">
            <a:extLst>
              <a:ext uri="{FF2B5EF4-FFF2-40B4-BE49-F238E27FC236}">
                <a16:creationId xmlns:a16="http://schemas.microsoft.com/office/drawing/2014/main" id="{3A9189A2-CF79-4DFA-A6A2-D05C5406A884}"/>
              </a:ext>
            </a:extLst>
          </p:cNvPr>
          <p:cNvPicPr>
            <a:picLocks noChangeAspect="1"/>
          </p:cNvPicPr>
          <p:nvPr/>
        </p:nvPicPr>
        <p:blipFill>
          <a:blip r:embed="rId4"/>
          <a:stretch>
            <a:fillRect/>
          </a:stretch>
        </p:blipFill>
        <p:spPr>
          <a:xfrm>
            <a:off x="784768" y="1814459"/>
            <a:ext cx="5311232" cy="1560065"/>
          </a:xfrm>
          <a:prstGeom prst="rect">
            <a:avLst/>
          </a:prstGeom>
        </p:spPr>
      </p:pic>
      <p:sp>
        <p:nvSpPr>
          <p:cNvPr id="5" name="TextBox 4">
            <a:extLst>
              <a:ext uri="{FF2B5EF4-FFF2-40B4-BE49-F238E27FC236}">
                <a16:creationId xmlns:a16="http://schemas.microsoft.com/office/drawing/2014/main" id="{42712DFA-3D57-42B4-8C28-A2726A17E17E}"/>
              </a:ext>
            </a:extLst>
          </p:cNvPr>
          <p:cNvSpPr txBox="1"/>
          <p:nvPr/>
        </p:nvSpPr>
        <p:spPr>
          <a:xfrm>
            <a:off x="138545" y="1134130"/>
            <a:ext cx="3583577" cy="584775"/>
          </a:xfrm>
          <a:prstGeom prst="rect">
            <a:avLst/>
          </a:prstGeom>
          <a:noFill/>
        </p:spPr>
        <p:txBody>
          <a:bodyPr wrap="square" rtlCol="0">
            <a:spAutoFit/>
          </a:bodyPr>
          <a:lstStyle/>
          <a:p>
            <a:pPr marL="342900" indent="-342900">
              <a:buFont typeface="Wingdings" panose="05000000000000000000" pitchFamily="2" charset="2"/>
              <a:buChar char="§"/>
            </a:pPr>
            <a:r>
              <a:rPr lang="en-US" sz="3200" dirty="0"/>
              <a:t>Algorithm</a:t>
            </a:r>
          </a:p>
        </p:txBody>
      </p:sp>
      <p:sp>
        <p:nvSpPr>
          <p:cNvPr id="6" name="TextBox 5">
            <a:extLst>
              <a:ext uri="{FF2B5EF4-FFF2-40B4-BE49-F238E27FC236}">
                <a16:creationId xmlns:a16="http://schemas.microsoft.com/office/drawing/2014/main" id="{5AD010C1-0EDB-B442-A686-BA191A94EADD}"/>
              </a:ext>
            </a:extLst>
          </p:cNvPr>
          <p:cNvSpPr txBox="1"/>
          <p:nvPr/>
        </p:nvSpPr>
        <p:spPr>
          <a:xfrm>
            <a:off x="138545" y="3482224"/>
            <a:ext cx="595745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Basic algorithm is simple, many variations possible</a:t>
            </a:r>
          </a:p>
          <a:p>
            <a:pPr marL="457200" indent="-457200">
              <a:buFont typeface="Arial" panose="020B0604020202020204" pitchFamily="34" charset="0"/>
              <a:buChar char="•"/>
            </a:pPr>
            <a:r>
              <a:rPr lang="en-US" sz="3200" dirty="0"/>
              <a:t>Implemented as Java code</a:t>
            </a:r>
          </a:p>
          <a:p>
            <a:pPr marL="457200" indent="-457200">
              <a:buFont typeface="Arial" panose="020B0604020202020204" pitchFamily="34" charset="0"/>
              <a:buChar char="•"/>
            </a:pPr>
            <a:r>
              <a:rPr lang="en-US" sz="3200" dirty="0" err="1"/>
              <a:t>Github</a:t>
            </a:r>
            <a:r>
              <a:rPr lang="en-US" sz="3200" dirty="0"/>
              <a:t> project</a:t>
            </a:r>
          </a:p>
        </p:txBody>
      </p:sp>
      <p:sp>
        <p:nvSpPr>
          <p:cNvPr id="7" name="Rectangle 6">
            <a:extLst>
              <a:ext uri="{FF2B5EF4-FFF2-40B4-BE49-F238E27FC236}">
                <a16:creationId xmlns:a16="http://schemas.microsoft.com/office/drawing/2014/main" id="{3A58A583-3B06-D649-901C-D36E5EF85B5B}"/>
              </a:ext>
            </a:extLst>
          </p:cNvPr>
          <p:cNvSpPr/>
          <p:nvPr/>
        </p:nvSpPr>
        <p:spPr>
          <a:xfrm>
            <a:off x="8149388"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4A10F-A1C3-F04C-85FD-5C507274789B}"/>
              </a:ext>
            </a:extLst>
          </p:cNvPr>
          <p:cNvSpPr/>
          <p:nvPr/>
        </p:nvSpPr>
        <p:spPr>
          <a:xfrm>
            <a:off x="7573875" y="310414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2E6719-1D2E-9541-8807-9C5993A256D0}"/>
              </a:ext>
            </a:extLst>
          </p:cNvPr>
          <p:cNvSpPr/>
          <p:nvPr/>
        </p:nvSpPr>
        <p:spPr>
          <a:xfrm>
            <a:off x="8698635"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F43FC9-AE05-6549-AE6F-B92E6F6A091B}"/>
              </a:ext>
            </a:extLst>
          </p:cNvPr>
          <p:cNvSpPr/>
          <p:nvPr/>
        </p:nvSpPr>
        <p:spPr>
          <a:xfrm>
            <a:off x="7590919" y="3497179"/>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268E99-00BD-7D49-A0E8-FCAAAFC28FFA}"/>
              </a:ext>
            </a:extLst>
          </p:cNvPr>
          <p:cNvSpPr/>
          <p:nvPr/>
        </p:nvSpPr>
        <p:spPr>
          <a:xfrm>
            <a:off x="8698636" y="3080914"/>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31265B1-3B64-3A4D-B230-2D38E152F0E3}"/>
              </a:ext>
            </a:extLst>
          </p:cNvPr>
          <p:cNvSpPr/>
          <p:nvPr/>
        </p:nvSpPr>
        <p:spPr>
          <a:xfrm>
            <a:off x="8123123" y="3492340"/>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931D3F7-B94B-454A-A9F7-51D17ACA974E}"/>
              </a:ext>
            </a:extLst>
          </p:cNvPr>
          <p:cNvSpPr/>
          <p:nvPr/>
        </p:nvSpPr>
        <p:spPr>
          <a:xfrm>
            <a:off x="9274148"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680C41-DD0E-C24E-947A-B0B3C2FBE86E}"/>
              </a:ext>
            </a:extLst>
          </p:cNvPr>
          <p:cNvSpPr/>
          <p:nvPr/>
        </p:nvSpPr>
        <p:spPr>
          <a:xfrm>
            <a:off x="7602954" y="3890210"/>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E6BA34-55C8-9F49-98C9-CF9A8193CA9D}"/>
              </a:ext>
            </a:extLst>
          </p:cNvPr>
          <p:cNvSpPr/>
          <p:nvPr/>
        </p:nvSpPr>
        <p:spPr>
          <a:xfrm>
            <a:off x="9247884" y="3108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3C1008-7CC7-594D-834A-1A5672FE5304}"/>
              </a:ext>
            </a:extLst>
          </p:cNvPr>
          <p:cNvSpPr/>
          <p:nvPr/>
        </p:nvSpPr>
        <p:spPr>
          <a:xfrm>
            <a:off x="8161578" y="3880532"/>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95E572-9ABC-DC45-A660-19DC96262347}"/>
              </a:ext>
            </a:extLst>
          </p:cNvPr>
          <p:cNvSpPr/>
          <p:nvPr/>
        </p:nvSpPr>
        <p:spPr>
          <a:xfrm>
            <a:off x="9247883" y="3519371"/>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E3F1F2A-A3E0-2949-AE21-96B366F26C08}"/>
              </a:ext>
            </a:extLst>
          </p:cNvPr>
          <p:cNvSpPr/>
          <p:nvPr/>
        </p:nvSpPr>
        <p:spPr>
          <a:xfrm>
            <a:off x="8737091" y="3852577"/>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BF2F9D6-A522-D247-8AFC-A5B92F53D756}"/>
              </a:ext>
            </a:extLst>
          </p:cNvPr>
          <p:cNvSpPr/>
          <p:nvPr/>
        </p:nvSpPr>
        <p:spPr>
          <a:xfrm>
            <a:off x="9849661" y="2727158"/>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09EE7BE-7E8D-2945-82DF-C5D78E710819}"/>
              </a:ext>
            </a:extLst>
          </p:cNvPr>
          <p:cNvSpPr/>
          <p:nvPr/>
        </p:nvSpPr>
        <p:spPr>
          <a:xfrm>
            <a:off x="7547610" y="4257522"/>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159BAAD-0595-114B-9288-34165115440C}"/>
              </a:ext>
            </a:extLst>
          </p:cNvPr>
          <p:cNvSpPr/>
          <p:nvPr/>
        </p:nvSpPr>
        <p:spPr>
          <a:xfrm>
            <a:off x="9858243" y="3089752"/>
            <a:ext cx="575513" cy="320842"/>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64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2FD672-FDC8-E549-A14E-85D03990CDB1}"/>
              </a:ext>
            </a:extLst>
          </p:cNvPr>
          <p:cNvGrpSpPr/>
          <p:nvPr/>
        </p:nvGrpSpPr>
        <p:grpSpPr>
          <a:xfrm>
            <a:off x="7079122" y="1897371"/>
            <a:ext cx="5401635" cy="2987057"/>
            <a:chOff x="6790365" y="1431841"/>
            <a:chExt cx="5401635" cy="2987057"/>
          </a:xfrm>
        </p:grpSpPr>
        <p:pic>
          <p:nvPicPr>
            <p:cNvPr id="12" name="Picture 11">
              <a:extLst>
                <a:ext uri="{FF2B5EF4-FFF2-40B4-BE49-F238E27FC236}">
                  <a16:creationId xmlns:a16="http://schemas.microsoft.com/office/drawing/2014/main" id="{EA052DBF-ED53-2949-A3FA-FC8E9B946854}"/>
                </a:ext>
              </a:extLst>
            </p:cNvPr>
            <p:cNvPicPr>
              <a:picLocks noChangeAspect="1"/>
            </p:cNvPicPr>
            <p:nvPr/>
          </p:nvPicPr>
          <p:blipFill>
            <a:blip r:embed="rId3"/>
            <a:stretch>
              <a:fillRect/>
            </a:stretch>
          </p:blipFill>
          <p:spPr>
            <a:xfrm>
              <a:off x="6790365" y="1431841"/>
              <a:ext cx="5401635" cy="2953143"/>
            </a:xfrm>
            <a:prstGeom prst="rect">
              <a:avLst/>
            </a:prstGeom>
          </p:spPr>
        </p:pic>
        <p:sp>
          <p:nvSpPr>
            <p:cNvPr id="3" name="TextBox 2">
              <a:extLst>
                <a:ext uri="{FF2B5EF4-FFF2-40B4-BE49-F238E27FC236}">
                  <a16:creationId xmlns:a16="http://schemas.microsoft.com/office/drawing/2014/main" id="{DC7931ED-7A7B-944D-AD8B-E2AB6DDAC098}"/>
                </a:ext>
              </a:extLst>
            </p:cNvPr>
            <p:cNvSpPr txBox="1"/>
            <p:nvPr/>
          </p:nvSpPr>
          <p:spPr>
            <a:xfrm>
              <a:off x="6790365" y="4049566"/>
              <a:ext cx="5401635" cy="369332"/>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a:xfrm>
            <a:off x="1981200" y="-8870"/>
            <a:ext cx="8229600" cy="1143000"/>
          </a:xfrm>
        </p:spPr>
        <p:txBody>
          <a:bodyPr>
            <a:normAutofit/>
          </a:bodyPr>
          <a:lstStyle/>
          <a:p>
            <a:r>
              <a:rPr lang="en-US" b="1" dirty="0">
                <a:solidFill>
                  <a:srgbClr val="0000FF"/>
                </a:solidFill>
              </a:rPr>
              <a:t>Data Structure Properties</a:t>
            </a: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321161" y="997176"/>
                <a:ext cx="7220282" cy="3052390"/>
              </a:xfrm>
            </p:spPr>
            <p:txBody>
              <a:bodyPr>
                <a:noAutofit/>
              </a:bodyPr>
              <a:lstStyle/>
              <a:p>
                <a:r>
                  <a:rPr lang="en-US" i="1" dirty="0"/>
                  <a:t>Balance</a:t>
                </a:r>
                <a:r>
                  <a:rPr lang="en-US" dirty="0"/>
                  <a:t>: upper half (above diagonal) contains at most one additional cell more than the lower half. </a:t>
                </a:r>
              </a:p>
              <a:p>
                <a:r>
                  <a:rPr lang="en-US" i="1" dirty="0"/>
                  <a:t>Hash sequence length</a:t>
                </a:r>
                <a:r>
                  <a:rPr lang="en-US" dirty="0"/>
                  <a:t>: number of blocks in a row or column hash proportional to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oMath>
                </a14:m>
                <a:r>
                  <a:rPr lang="en-US" dirty="0"/>
                  <a:t> for a matrix with </a:t>
                </a:r>
                <a:r>
                  <a:rPr lang="en-US" i="1" dirty="0"/>
                  <a:t>N</a:t>
                </a:r>
                <a:r>
                  <a:rPr lang="en-US" dirty="0"/>
                  <a:t> blocks, by the balance property. </a:t>
                </a:r>
              </a:p>
              <a:p>
                <a:r>
                  <a:rPr lang="en-US" i="1" dirty="0"/>
                  <a:t>Number of blocks</a:t>
                </a:r>
                <a:r>
                  <a:rPr lang="en-US" dirty="0"/>
                  <a:t>:  The total number of data blocks in the matrix is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r>
                      <a:rPr lang="en-US" b="0" i="1" smtClean="0">
                        <a:latin typeface="Cambria Math" panose="02040503050406030204" pitchFamily="18" charset="0"/>
                      </a:rPr>
                      <m:t>𝑘</m:t>
                    </m:r>
                  </m:oMath>
                </a14:m>
                <a:r>
                  <a:rPr lang="en-US" dirty="0"/>
                  <a:t>  for </a:t>
                </a:r>
                <a:r>
                  <a:rPr lang="en-US" i="1" dirty="0">
                    <a:latin typeface="Times New Roman" panose="02020603050405020304" pitchFamily="18" charset="0"/>
                    <a:cs typeface="Times New Roman" panose="02020603050405020304" pitchFamily="18" charset="0"/>
                  </a:rPr>
                  <a:t>k</a:t>
                </a:r>
                <a:r>
                  <a:rPr lang="en-US" dirty="0"/>
                  <a:t> rows/columns since the diagonal is null.  </a:t>
                </a:r>
              </a:p>
              <a:p>
                <a:r>
                  <a:rPr lang="en-US" i="1" dirty="0"/>
                  <a:t>Block dispersal</a:t>
                </a:r>
                <a:r>
                  <a:rPr lang="en-US" dirty="0"/>
                  <a:t>:  No consecutive blocks in same row or column, in sector 0 (below diagonal) or sector 1(above)  for </a:t>
                </a:r>
                <a:r>
                  <a:rPr lang="en-US" i="1" dirty="0"/>
                  <a:t>b</a:t>
                </a:r>
                <a:r>
                  <a:rPr lang="en-US" dirty="0"/>
                  <a:t> mod 2 for block </a:t>
                </a:r>
                <a:r>
                  <a:rPr lang="en-US" i="1" dirty="0"/>
                  <a:t>b</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321161" y="997176"/>
                <a:ext cx="7220282" cy="3052390"/>
              </a:xfrm>
              <a:blipFill>
                <a:blip r:embed="rId4"/>
                <a:stretch>
                  <a:fillRect l="-1582" t="-3320" r="-2460" b="-73029"/>
                </a:stretch>
              </a:blipFill>
            </p:spPr>
            <p:txBody>
              <a:bodyPr/>
              <a:lstStyle/>
              <a:p>
                <a:r>
                  <a:rPr lang="en-US">
                    <a:noFill/>
                  </a:rPr>
                  <a:t> </a:t>
                </a:r>
              </a:p>
            </p:txBody>
          </p:sp>
        </mc:Fallback>
      </mc:AlternateContent>
    </p:spTree>
    <p:extLst>
      <p:ext uri="{BB962C8B-B14F-4D97-AF65-F5344CB8AC3E}">
        <p14:creationId xmlns:p14="http://schemas.microsoft.com/office/powerpoint/2010/main" val="184929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C601A5-C5EF-474D-81DB-911000322C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2042" y="245097"/>
            <a:ext cx="8589958" cy="6612903"/>
          </a:xfrm>
          <a:prstGeom prst="rect">
            <a:avLst/>
          </a:prstGeom>
        </p:spPr>
      </p:pic>
      <p:sp>
        <p:nvSpPr>
          <p:cNvPr id="2" name="Title 1">
            <a:extLst>
              <a:ext uri="{FF2B5EF4-FFF2-40B4-BE49-F238E27FC236}">
                <a16:creationId xmlns:a16="http://schemas.microsoft.com/office/drawing/2014/main" id="{205237A9-2A3B-1243-9715-1A67A99CFE9E}"/>
              </a:ext>
            </a:extLst>
          </p:cNvPr>
          <p:cNvSpPr>
            <a:spLocks noGrp="1"/>
          </p:cNvSpPr>
          <p:nvPr>
            <p:ph type="title"/>
          </p:nvPr>
        </p:nvSpPr>
        <p:spPr>
          <a:xfrm>
            <a:off x="449312" y="0"/>
            <a:ext cx="11632676" cy="1325563"/>
          </a:xfrm>
        </p:spPr>
        <p:txBody>
          <a:bodyPr/>
          <a:lstStyle/>
          <a:p>
            <a:r>
              <a:rPr lang="en-US" dirty="0">
                <a:solidFill>
                  <a:srgbClr val="0000FF"/>
                </a:solidFill>
              </a:rPr>
              <a:t>Structure can be extended to multiple dimensions</a:t>
            </a:r>
          </a:p>
        </p:txBody>
      </p:sp>
      <p:sp>
        <p:nvSpPr>
          <p:cNvPr id="3" name="Content Placeholder 2">
            <a:extLst>
              <a:ext uri="{FF2B5EF4-FFF2-40B4-BE49-F238E27FC236}">
                <a16:creationId xmlns:a16="http://schemas.microsoft.com/office/drawing/2014/main" id="{7957E929-C720-EF4D-8C28-B473378DDD04}"/>
              </a:ext>
            </a:extLst>
          </p:cNvPr>
          <p:cNvSpPr>
            <a:spLocks noGrp="1"/>
          </p:cNvSpPr>
          <p:nvPr>
            <p:ph idx="1"/>
          </p:nvPr>
        </p:nvSpPr>
        <p:spPr>
          <a:xfrm>
            <a:off x="602530" y="1637089"/>
            <a:ext cx="3328447" cy="4351338"/>
          </a:xfrm>
        </p:spPr>
        <p:txBody>
          <a:bodyPr>
            <a:normAutofit/>
          </a:bodyPr>
          <a:lstStyle/>
          <a:p>
            <a:r>
              <a:rPr lang="en-US" sz="3200" dirty="0"/>
              <a:t>Block dispersal for 3 dimensions</a:t>
            </a:r>
          </a:p>
          <a:p>
            <a:r>
              <a:rPr lang="en-US" sz="3200" dirty="0"/>
              <a:t>Location in sectors 0..5 according to </a:t>
            </a:r>
            <a:br>
              <a:rPr lang="en-US" sz="3200" dirty="0"/>
            </a:br>
            <a:r>
              <a:rPr lang="en-US" sz="3200" i="1" dirty="0"/>
              <a:t>b</a:t>
            </a:r>
            <a:r>
              <a:rPr lang="en-US" sz="3200" dirty="0"/>
              <a:t> mod 6 for </a:t>
            </a:r>
            <a:br>
              <a:rPr lang="en-US" sz="3200" dirty="0"/>
            </a:br>
            <a:r>
              <a:rPr lang="en-US" sz="3200" dirty="0"/>
              <a:t>block </a:t>
            </a:r>
            <a:r>
              <a:rPr lang="en-US" sz="3200" i="1" dirty="0"/>
              <a:t>b</a:t>
            </a:r>
          </a:p>
        </p:txBody>
      </p:sp>
    </p:spTree>
    <p:extLst>
      <p:ext uri="{BB962C8B-B14F-4D97-AF65-F5344CB8AC3E}">
        <p14:creationId xmlns:p14="http://schemas.microsoft.com/office/powerpoint/2010/main" val="853106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21528-A63D-274D-9B8C-F62112CAB14F}"/>
              </a:ext>
            </a:extLst>
          </p:cNvPr>
          <p:cNvSpPr>
            <a:spLocks noGrp="1"/>
          </p:cNvSpPr>
          <p:nvPr>
            <p:ph type="title"/>
          </p:nvPr>
        </p:nvSpPr>
        <p:spPr>
          <a:xfrm>
            <a:off x="530942" y="202892"/>
            <a:ext cx="11415252" cy="1325563"/>
          </a:xfrm>
        </p:spPr>
        <p:txBody>
          <a:bodyPr>
            <a:normAutofit/>
          </a:bodyPr>
          <a:lstStyle/>
          <a:p>
            <a:pPr algn="ctr"/>
            <a:r>
              <a:rPr lang="en-US" sz="4800" b="1" dirty="0">
                <a:solidFill>
                  <a:srgbClr val="0000FF"/>
                </a:solidFill>
              </a:rPr>
              <a:t>Comparison Summary </a:t>
            </a:r>
          </a:p>
        </p:txBody>
      </p:sp>
      <p:sp>
        <p:nvSpPr>
          <p:cNvPr id="3" name="Content Placeholder 2">
            <a:extLst>
              <a:ext uri="{FF2B5EF4-FFF2-40B4-BE49-F238E27FC236}">
                <a16:creationId xmlns:a16="http://schemas.microsoft.com/office/drawing/2014/main" id="{35108742-BBD0-A54A-B791-D296A7A49FD5}"/>
              </a:ext>
            </a:extLst>
          </p:cNvPr>
          <p:cNvSpPr>
            <a:spLocks noGrp="1"/>
          </p:cNvSpPr>
          <p:nvPr>
            <p:ph idx="1"/>
          </p:nvPr>
        </p:nvSpPr>
        <p:spPr>
          <a:xfrm>
            <a:off x="530942" y="1528455"/>
            <a:ext cx="5132439" cy="4634169"/>
          </a:xfrm>
        </p:spPr>
        <p:txBody>
          <a:bodyPr>
            <a:normAutofit/>
          </a:bodyPr>
          <a:lstStyle/>
          <a:p>
            <a:pPr marL="0" indent="0" algn="ctr">
              <a:buNone/>
            </a:pPr>
            <a:r>
              <a:rPr lang="en-US" sz="4000" dirty="0">
                <a:solidFill>
                  <a:srgbClr val="0000FF"/>
                </a:solidFill>
              </a:rPr>
              <a:t>Blockchain </a:t>
            </a:r>
          </a:p>
          <a:p>
            <a:r>
              <a:rPr lang="en-US" sz="4000" dirty="0"/>
              <a:t>Integrity protection</a:t>
            </a:r>
          </a:p>
          <a:p>
            <a:r>
              <a:rPr lang="en-US" sz="4000" dirty="0"/>
              <a:t>Transparency – global </a:t>
            </a:r>
          </a:p>
          <a:p>
            <a:r>
              <a:rPr lang="en-US" sz="4000" dirty="0"/>
              <a:t>Permanence, proof of work</a:t>
            </a:r>
          </a:p>
        </p:txBody>
      </p:sp>
      <p:sp>
        <p:nvSpPr>
          <p:cNvPr id="4" name="Content Placeholder 2">
            <a:extLst>
              <a:ext uri="{FF2B5EF4-FFF2-40B4-BE49-F238E27FC236}">
                <a16:creationId xmlns:a16="http://schemas.microsoft.com/office/drawing/2014/main" id="{F35A8EFA-5E29-A349-B695-C18564601F75}"/>
              </a:ext>
            </a:extLst>
          </p:cNvPr>
          <p:cNvSpPr txBox="1">
            <a:spLocks/>
          </p:cNvSpPr>
          <p:nvPr/>
        </p:nvSpPr>
        <p:spPr>
          <a:xfrm>
            <a:off x="6238568" y="1528454"/>
            <a:ext cx="5604387" cy="4345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rgbClr val="0000FF"/>
                </a:solidFill>
              </a:rPr>
              <a:t>New approach</a:t>
            </a:r>
          </a:p>
          <a:p>
            <a:r>
              <a:rPr lang="en-US" sz="4000" dirty="0"/>
              <a:t>Integrity protection</a:t>
            </a:r>
          </a:p>
          <a:p>
            <a:r>
              <a:rPr lang="en-US" sz="4000" dirty="0"/>
              <a:t>Transparency – global </a:t>
            </a:r>
          </a:p>
          <a:p>
            <a:r>
              <a:rPr lang="en-US" sz="4000" dirty="0"/>
              <a:t>Editable, timestamps</a:t>
            </a:r>
          </a:p>
          <a:p>
            <a:endParaRPr lang="en-US" sz="4000" dirty="0"/>
          </a:p>
          <a:p>
            <a:pPr marL="0" indent="0" algn="ctr">
              <a:buFont typeface="Arial" panose="020B0604020202020204" pitchFamily="34" charset="0"/>
              <a:buNone/>
            </a:pPr>
            <a:r>
              <a:rPr lang="en-US" sz="4000" dirty="0"/>
              <a:t> </a:t>
            </a:r>
          </a:p>
        </p:txBody>
      </p:sp>
    </p:spTree>
    <p:extLst>
      <p:ext uri="{BB962C8B-B14F-4D97-AF65-F5344CB8AC3E}">
        <p14:creationId xmlns:p14="http://schemas.microsoft.com/office/powerpoint/2010/main" val="47788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93D1-C0E1-8043-BD46-D1666E05F3E1}"/>
              </a:ext>
            </a:extLst>
          </p:cNvPr>
          <p:cNvSpPr>
            <a:spLocks noGrp="1"/>
          </p:cNvSpPr>
          <p:nvPr>
            <p:ph type="title"/>
          </p:nvPr>
        </p:nvSpPr>
        <p:spPr>
          <a:xfrm>
            <a:off x="673231" y="35920"/>
            <a:ext cx="10515600" cy="860360"/>
          </a:xfrm>
        </p:spPr>
        <p:txBody>
          <a:bodyPr/>
          <a:lstStyle/>
          <a:p>
            <a:r>
              <a:rPr lang="en-US" dirty="0">
                <a:solidFill>
                  <a:srgbClr val="0000FF"/>
                </a:solidFill>
              </a:rPr>
              <a:t>TL;DR  Summary of talk</a:t>
            </a:r>
          </a:p>
        </p:txBody>
      </p:sp>
      <p:sp>
        <p:nvSpPr>
          <p:cNvPr id="3" name="Content Placeholder 2">
            <a:extLst>
              <a:ext uri="{FF2B5EF4-FFF2-40B4-BE49-F238E27FC236}">
                <a16:creationId xmlns:a16="http://schemas.microsoft.com/office/drawing/2014/main" id="{796FDC2E-827A-874C-92D4-785164B7099E}"/>
              </a:ext>
            </a:extLst>
          </p:cNvPr>
          <p:cNvSpPr>
            <a:spLocks noGrp="1"/>
          </p:cNvSpPr>
          <p:nvPr>
            <p:ph idx="1"/>
          </p:nvPr>
        </p:nvSpPr>
        <p:spPr>
          <a:xfrm>
            <a:off x="555395" y="884164"/>
            <a:ext cx="11416645" cy="1939824"/>
          </a:xfrm>
        </p:spPr>
        <p:txBody>
          <a:bodyPr>
            <a:normAutofit/>
          </a:bodyPr>
          <a:lstStyle/>
          <a:p>
            <a:r>
              <a:rPr lang="en-US" sz="3200" dirty="0"/>
              <a:t>Blockchain has valuable properties, but conflicts with privacy </a:t>
            </a:r>
            <a:br>
              <a:rPr lang="en-US" sz="3200" dirty="0"/>
            </a:br>
            <a:r>
              <a:rPr lang="en-US" sz="3200" dirty="0"/>
              <a:t>and exception management </a:t>
            </a:r>
            <a:br>
              <a:rPr lang="en-US" sz="3200" dirty="0"/>
            </a:br>
            <a:r>
              <a:rPr lang="en-US" sz="3200" dirty="0"/>
              <a:t>   – can’t delete private data</a:t>
            </a:r>
            <a:br>
              <a:rPr lang="en-US" sz="3200" dirty="0"/>
            </a:br>
            <a:r>
              <a:rPr lang="en-US" sz="3200" dirty="0"/>
              <a:t>   – can’t correct error entry</a:t>
            </a:r>
          </a:p>
        </p:txBody>
      </p:sp>
      <p:sp>
        <p:nvSpPr>
          <p:cNvPr id="4" name="Content Placeholder 2">
            <a:extLst>
              <a:ext uri="{FF2B5EF4-FFF2-40B4-BE49-F238E27FC236}">
                <a16:creationId xmlns:a16="http://schemas.microsoft.com/office/drawing/2014/main" id="{99CCB53A-3AA5-9347-84A0-D3B6006DCC0D}"/>
              </a:ext>
            </a:extLst>
          </p:cNvPr>
          <p:cNvSpPr txBox="1">
            <a:spLocks/>
          </p:cNvSpPr>
          <p:nvPr/>
        </p:nvSpPr>
        <p:spPr>
          <a:xfrm>
            <a:off x="555395" y="4029136"/>
            <a:ext cx="10867534" cy="157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t>Blockmatrix</a:t>
            </a:r>
            <a:r>
              <a:rPr lang="en-US" sz="3200" dirty="0"/>
              <a:t> is a component for distributed database solutions; it is one </a:t>
            </a:r>
            <a:r>
              <a:rPr lang="en-US" sz="3200" u="sng" dirty="0"/>
              <a:t>design option</a:t>
            </a:r>
            <a:r>
              <a:rPr lang="en-US" sz="3200" dirty="0"/>
              <a:t>, blockchain is another, </a:t>
            </a:r>
            <a:r>
              <a:rPr lang="en-US" sz="3200" u="sng" dirty="0"/>
              <a:t>choice depends on application needs</a:t>
            </a:r>
          </a:p>
        </p:txBody>
      </p:sp>
      <p:sp>
        <p:nvSpPr>
          <p:cNvPr id="7" name="Content Placeholder 2">
            <a:extLst>
              <a:ext uri="{FF2B5EF4-FFF2-40B4-BE49-F238E27FC236}">
                <a16:creationId xmlns:a16="http://schemas.microsoft.com/office/drawing/2014/main" id="{B7124A49-EBEB-6447-BAE9-623A0995B189}"/>
              </a:ext>
            </a:extLst>
          </p:cNvPr>
          <p:cNvSpPr txBox="1">
            <a:spLocks/>
          </p:cNvSpPr>
          <p:nvPr/>
        </p:nvSpPr>
        <p:spPr>
          <a:xfrm>
            <a:off x="555395" y="2818916"/>
            <a:ext cx="11482634" cy="1210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Data structure called </a:t>
            </a:r>
            <a:r>
              <a:rPr lang="en-US" sz="3200" i="1" dirty="0" err="1"/>
              <a:t>blockmatrix</a:t>
            </a:r>
            <a:r>
              <a:rPr lang="en-US" sz="3200" dirty="0"/>
              <a:t> provides integrity protection of blockchain, but allows controlled edits for privacy, corrections</a:t>
            </a:r>
          </a:p>
        </p:txBody>
      </p:sp>
      <p:sp>
        <p:nvSpPr>
          <p:cNvPr id="8" name="Content Placeholder 2">
            <a:extLst>
              <a:ext uri="{FF2B5EF4-FFF2-40B4-BE49-F238E27FC236}">
                <a16:creationId xmlns:a16="http://schemas.microsoft.com/office/drawing/2014/main" id="{909B9AF1-6936-3A43-9E90-BF76BD571101}"/>
              </a:ext>
            </a:extLst>
          </p:cNvPr>
          <p:cNvSpPr txBox="1">
            <a:spLocks/>
          </p:cNvSpPr>
          <p:nvPr/>
        </p:nvSpPr>
        <p:spPr>
          <a:xfrm>
            <a:off x="555395" y="5789600"/>
            <a:ext cx="10595728" cy="1222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Drop-in compatibility with Hyperledger Fabric</a:t>
            </a:r>
          </a:p>
        </p:txBody>
      </p:sp>
    </p:spTree>
    <p:extLst>
      <p:ext uri="{BB962C8B-B14F-4D97-AF65-F5344CB8AC3E}">
        <p14:creationId xmlns:p14="http://schemas.microsoft.com/office/powerpoint/2010/main" val="191628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2A7E-C6E5-BA40-81B2-6EEAE814EBEF}"/>
              </a:ext>
            </a:extLst>
          </p:cNvPr>
          <p:cNvSpPr>
            <a:spLocks noGrp="1"/>
          </p:cNvSpPr>
          <p:nvPr>
            <p:ph type="title"/>
          </p:nvPr>
        </p:nvSpPr>
        <p:spPr>
          <a:xfrm>
            <a:off x="838200" y="233150"/>
            <a:ext cx="10515600" cy="1325563"/>
          </a:xfrm>
        </p:spPr>
        <p:txBody>
          <a:bodyPr/>
          <a:lstStyle/>
          <a:p>
            <a:r>
              <a:rPr lang="en-US" b="1" dirty="0">
                <a:solidFill>
                  <a:srgbClr val="0000FF"/>
                </a:solidFill>
              </a:rPr>
              <a:t>So what?     Why use this data structure?</a:t>
            </a:r>
          </a:p>
        </p:txBody>
      </p:sp>
      <p:sp>
        <p:nvSpPr>
          <p:cNvPr id="3" name="Content Placeholder 2">
            <a:extLst>
              <a:ext uri="{FF2B5EF4-FFF2-40B4-BE49-F238E27FC236}">
                <a16:creationId xmlns:a16="http://schemas.microsoft.com/office/drawing/2014/main" id="{A2B5347E-672A-3A4D-A3DF-F848C35A832C}"/>
              </a:ext>
            </a:extLst>
          </p:cNvPr>
          <p:cNvSpPr>
            <a:spLocks noGrp="1"/>
          </p:cNvSpPr>
          <p:nvPr>
            <p:ph idx="1"/>
          </p:nvPr>
        </p:nvSpPr>
        <p:spPr>
          <a:xfrm>
            <a:off x="838200" y="3525402"/>
            <a:ext cx="10515600" cy="1842861"/>
          </a:xfrm>
        </p:spPr>
        <p:txBody>
          <a:bodyPr>
            <a:normAutofit/>
          </a:bodyPr>
          <a:lstStyle/>
          <a:p>
            <a:pPr marL="0" indent="0">
              <a:buNone/>
            </a:pPr>
            <a:r>
              <a:rPr lang="en-US" sz="3200" dirty="0">
                <a:solidFill>
                  <a:srgbClr val="FF0000"/>
                </a:solidFill>
              </a:rPr>
              <a:t>Replace network communication with local data</a:t>
            </a:r>
            <a:endParaRPr lang="en-US" dirty="0"/>
          </a:p>
          <a:p>
            <a:r>
              <a:rPr lang="en-US" dirty="0"/>
              <a:t>You can obviously do this with conventional database functions</a:t>
            </a:r>
          </a:p>
          <a:p>
            <a:r>
              <a:rPr lang="en-US" dirty="0"/>
              <a:t>New data structure adds integrity checks as in blockchain</a:t>
            </a:r>
          </a:p>
          <a:p>
            <a:pPr marL="0" indent="0">
              <a:buNone/>
            </a:pPr>
            <a:endParaRPr lang="en-US" dirty="0"/>
          </a:p>
        </p:txBody>
      </p:sp>
      <p:sp>
        <p:nvSpPr>
          <p:cNvPr id="6" name="TextBox 5">
            <a:extLst>
              <a:ext uri="{FF2B5EF4-FFF2-40B4-BE49-F238E27FC236}">
                <a16:creationId xmlns:a16="http://schemas.microsoft.com/office/drawing/2014/main" id="{74F7C7EF-733A-9540-92B7-A2499C5E78EA}"/>
              </a:ext>
            </a:extLst>
          </p:cNvPr>
          <p:cNvSpPr txBox="1"/>
          <p:nvPr/>
        </p:nvSpPr>
        <p:spPr>
          <a:xfrm>
            <a:off x="838200" y="5347276"/>
            <a:ext cx="9982200" cy="1354217"/>
          </a:xfrm>
          <a:prstGeom prst="rect">
            <a:avLst/>
          </a:prstGeom>
          <a:noFill/>
        </p:spPr>
        <p:txBody>
          <a:bodyPr wrap="square" rtlCol="0">
            <a:spAutoFit/>
          </a:bodyPr>
          <a:lstStyle/>
          <a:p>
            <a:r>
              <a:rPr lang="en-US" sz="3200" dirty="0">
                <a:solidFill>
                  <a:srgbClr val="FF0000"/>
                </a:solidFill>
              </a:rPr>
              <a:t>Our goal is to make this a basic easy-to-use component for distributed database design. </a:t>
            </a:r>
          </a:p>
          <a:p>
            <a:endParaRPr lang="en-US" dirty="0"/>
          </a:p>
        </p:txBody>
      </p:sp>
      <p:sp>
        <p:nvSpPr>
          <p:cNvPr id="7" name="Content Placeholder 2">
            <a:extLst>
              <a:ext uri="{FF2B5EF4-FFF2-40B4-BE49-F238E27FC236}">
                <a16:creationId xmlns:a16="http://schemas.microsoft.com/office/drawing/2014/main" id="{AD1BAF69-212C-6746-9109-316ACE7144AA}"/>
              </a:ext>
            </a:extLst>
          </p:cNvPr>
          <p:cNvSpPr txBox="1">
            <a:spLocks/>
          </p:cNvSpPr>
          <p:nvPr/>
        </p:nvSpPr>
        <p:spPr>
          <a:xfrm>
            <a:off x="838200" y="1510724"/>
            <a:ext cx="10515600" cy="1842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FF0000"/>
                </a:solidFill>
              </a:rPr>
              <a:t>Enlarge the market for blockchain</a:t>
            </a:r>
            <a:endParaRPr lang="en-US" dirty="0"/>
          </a:p>
          <a:p>
            <a:r>
              <a:rPr lang="en-US" dirty="0"/>
              <a:t>Solve the conflict between blockchain and privacy regulations</a:t>
            </a:r>
          </a:p>
          <a:p>
            <a:r>
              <a:rPr lang="en-US" dirty="0"/>
              <a:t>Allow for exception management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288580427"/>
      </p:ext>
    </p:extLst>
  </p:cSld>
  <p:clrMapOvr>
    <a:masterClrMapping/>
  </p:clrMapOvr>
  <mc:AlternateContent xmlns:mc="http://schemas.openxmlformats.org/markup-compatibility/2006" xmlns:p14="http://schemas.microsoft.com/office/powerpoint/2010/main">
    <mc:Choice Requires="p14">
      <p:transition spd="slow" p14:dur="2000" advTm="62096"/>
    </mc:Choice>
    <mc:Fallback xmlns="">
      <p:transition spd="slow" advTm="620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65CC4833-4221-9E43-80A5-B867474C35D5}"/>
              </a:ext>
            </a:extLst>
          </p:cNvPr>
          <p:cNvCxnSpPr>
            <a:cxnSpLocks/>
          </p:cNvCxnSpPr>
          <p:nvPr/>
        </p:nvCxnSpPr>
        <p:spPr>
          <a:xfrm flipV="1">
            <a:off x="8413459" y="5523759"/>
            <a:ext cx="584336" cy="1781"/>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352D79A5-643A-8542-B443-2B112CF31F9E}"/>
              </a:ext>
            </a:extLst>
          </p:cNvPr>
          <p:cNvCxnSpPr>
            <a:cxnSpLocks/>
          </p:cNvCxnSpPr>
          <p:nvPr/>
        </p:nvCxnSpPr>
        <p:spPr>
          <a:xfrm>
            <a:off x="10310567" y="4660386"/>
            <a:ext cx="0" cy="1411925"/>
          </a:xfrm>
          <a:prstGeom prst="line">
            <a:avLst/>
          </a:prstGeom>
          <a:ln w="57150" cmpd="sng">
            <a:solidFill>
              <a:schemeClr val="accent6"/>
            </a:solidFill>
            <a:headEnd type="ova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3FB537DD-C706-C545-A7E9-99CCCECBAFD1}"/>
              </a:ext>
            </a:extLst>
          </p:cNvPr>
          <p:cNvGrpSpPr/>
          <p:nvPr/>
        </p:nvGrpSpPr>
        <p:grpSpPr>
          <a:xfrm>
            <a:off x="248760" y="247427"/>
            <a:ext cx="10251878" cy="6430756"/>
            <a:chOff x="540693" y="1307796"/>
            <a:chExt cx="10978684" cy="6674106"/>
          </a:xfrm>
        </p:grpSpPr>
        <p:cxnSp>
          <p:nvCxnSpPr>
            <p:cNvPr id="4" name="Straight Connector 3">
              <a:extLst>
                <a:ext uri="{FF2B5EF4-FFF2-40B4-BE49-F238E27FC236}">
                  <a16:creationId xmlns:a16="http://schemas.microsoft.com/office/drawing/2014/main" id="{07131C16-DEF7-014D-81E9-EBB1F313A369}"/>
                </a:ext>
              </a:extLst>
            </p:cNvPr>
            <p:cNvCxnSpPr>
              <a:cxnSpLocks/>
            </p:cNvCxnSpPr>
            <p:nvPr/>
          </p:nvCxnSpPr>
          <p:spPr>
            <a:xfrm flipH="1">
              <a:off x="1475948" y="1618074"/>
              <a:ext cx="43674" cy="6088566"/>
            </a:xfrm>
            <a:prstGeom prst="line">
              <a:avLst/>
            </a:prstGeom>
            <a:ln w="57150" cmpd="sng">
              <a:solidFill>
                <a:schemeClr val="accent6"/>
              </a:solidFill>
              <a:headEnd type="oval"/>
            </a:ln>
          </p:spPr>
          <p:style>
            <a:lnRef idx="2">
              <a:schemeClr val="accent1"/>
            </a:lnRef>
            <a:fillRef idx="0">
              <a:schemeClr val="accent1"/>
            </a:fillRef>
            <a:effectRef idx="1">
              <a:schemeClr val="accent1"/>
            </a:effectRef>
            <a:fontRef idx="minor">
              <a:schemeClr val="tx1"/>
            </a:fontRef>
          </p:style>
        </p:cxnSp>
        <p:sp>
          <p:nvSpPr>
            <p:cNvPr id="6" name="Rounded Rectangle 5">
              <a:extLst>
                <a:ext uri="{FF2B5EF4-FFF2-40B4-BE49-F238E27FC236}">
                  <a16:creationId xmlns:a16="http://schemas.microsoft.com/office/drawing/2014/main" id="{963FB10B-5234-E949-9A06-3F3E8CAEC090}"/>
                </a:ext>
              </a:extLst>
            </p:cNvPr>
            <p:cNvSpPr/>
            <p:nvPr/>
          </p:nvSpPr>
          <p:spPr>
            <a:xfrm>
              <a:off x="572832" y="1386924"/>
              <a:ext cx="3582937" cy="556998"/>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US" sz="1200" dirty="0"/>
                <a:t>Do you need a shared, consistent data store?</a:t>
              </a:r>
            </a:p>
          </p:txBody>
        </p:sp>
        <p:sp>
          <p:nvSpPr>
            <p:cNvPr id="7" name="Rounded Rectangle 6">
              <a:extLst>
                <a:ext uri="{FF2B5EF4-FFF2-40B4-BE49-F238E27FC236}">
                  <a16:creationId xmlns:a16="http://schemas.microsoft.com/office/drawing/2014/main" id="{84F8AE78-1B1D-9C49-A7DC-6D83E6591E92}"/>
                </a:ext>
              </a:extLst>
            </p:cNvPr>
            <p:cNvSpPr/>
            <p:nvPr/>
          </p:nvSpPr>
          <p:spPr>
            <a:xfrm>
              <a:off x="572832" y="2278071"/>
              <a:ext cx="3582938" cy="589120"/>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US" sz="1200" dirty="0"/>
                <a:t>Does more than one entity need to contribute data?</a:t>
              </a:r>
            </a:p>
          </p:txBody>
        </p:sp>
        <p:sp>
          <p:nvSpPr>
            <p:cNvPr id="8" name="Rounded Rectangle 7">
              <a:extLst>
                <a:ext uri="{FF2B5EF4-FFF2-40B4-BE49-F238E27FC236}">
                  <a16:creationId xmlns:a16="http://schemas.microsoft.com/office/drawing/2014/main" id="{6A606ADA-0F1D-B140-9D9B-C8B898463CE1}"/>
                </a:ext>
              </a:extLst>
            </p:cNvPr>
            <p:cNvSpPr/>
            <p:nvPr/>
          </p:nvSpPr>
          <p:spPr>
            <a:xfrm>
              <a:off x="572831" y="3530502"/>
              <a:ext cx="3582937" cy="629993"/>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US" sz="1200" dirty="0"/>
                <a:t>Data records, once written, are never updated or deleted?</a:t>
              </a:r>
            </a:p>
          </p:txBody>
        </p:sp>
        <p:sp>
          <p:nvSpPr>
            <p:cNvPr id="9" name="Rounded Rectangle 8">
              <a:extLst>
                <a:ext uri="{FF2B5EF4-FFF2-40B4-BE49-F238E27FC236}">
                  <a16:creationId xmlns:a16="http://schemas.microsoft.com/office/drawing/2014/main" id="{58973DF1-AC75-354B-994C-F1E1F2AD5D73}"/>
                </a:ext>
              </a:extLst>
            </p:cNvPr>
            <p:cNvSpPr/>
            <p:nvPr/>
          </p:nvSpPr>
          <p:spPr>
            <a:xfrm>
              <a:off x="572831" y="4642193"/>
              <a:ext cx="3582937" cy="670036"/>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US" sz="1200" dirty="0"/>
                <a:t>Sensitive identifiers WILL NOT be written to the data store?</a:t>
              </a:r>
            </a:p>
          </p:txBody>
        </p:sp>
        <p:sp>
          <p:nvSpPr>
            <p:cNvPr id="10" name="Rounded Rectangle 9">
              <a:extLst>
                <a:ext uri="{FF2B5EF4-FFF2-40B4-BE49-F238E27FC236}">
                  <a16:creationId xmlns:a16="http://schemas.microsoft.com/office/drawing/2014/main" id="{59631069-B286-7449-A326-1F926BAEB03B}"/>
                </a:ext>
              </a:extLst>
            </p:cNvPr>
            <p:cNvSpPr/>
            <p:nvPr/>
          </p:nvSpPr>
          <p:spPr>
            <a:xfrm>
              <a:off x="5097613" y="1307796"/>
              <a:ext cx="4109425" cy="742819"/>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2500" lnSpcReduction="20000"/>
            </a:bodyPr>
            <a:lstStyle/>
            <a:p>
              <a:pPr algn="ctr"/>
              <a:r>
                <a:rPr lang="en-US" sz="1200" dirty="0"/>
                <a:t>Distributed ledgers provide a historically consistent data store. </a:t>
              </a:r>
              <a:br>
                <a:rPr lang="en-US" sz="1200" dirty="0"/>
              </a:br>
              <a:r>
                <a:rPr lang="en-US" sz="1200" dirty="0"/>
                <a:t>If you don’t need that, you don’t need a distributed ledger</a:t>
              </a:r>
              <a:br>
                <a:rPr lang="en-US" sz="1200" dirty="0"/>
              </a:br>
              <a:endParaRPr lang="en-US" sz="1200" dirty="0"/>
            </a:p>
            <a:p>
              <a:pPr algn="ctr"/>
              <a:r>
                <a:rPr lang="en-US" sz="1200" b="1" dirty="0"/>
                <a:t>CONSIDER: </a:t>
              </a:r>
              <a:r>
                <a:rPr lang="en-US" sz="1200" dirty="0"/>
                <a:t>Email / Spreadsheets</a:t>
              </a:r>
            </a:p>
          </p:txBody>
        </p:sp>
        <p:sp>
          <p:nvSpPr>
            <p:cNvPr id="11" name="Rounded Rectangle 10">
              <a:extLst>
                <a:ext uri="{FF2B5EF4-FFF2-40B4-BE49-F238E27FC236}">
                  <a16:creationId xmlns:a16="http://schemas.microsoft.com/office/drawing/2014/main" id="{3FACECFC-C03F-904C-94B3-2EBF26844CF7}"/>
                </a:ext>
              </a:extLst>
            </p:cNvPr>
            <p:cNvSpPr/>
            <p:nvPr/>
          </p:nvSpPr>
          <p:spPr>
            <a:xfrm>
              <a:off x="5097612" y="2220950"/>
              <a:ext cx="4109426" cy="710208"/>
            </a:xfrm>
            <a:prstGeom prst="roundRect">
              <a:avLst/>
            </a:prstGeom>
          </p:spPr>
          <p:style>
            <a:lnRef idx="2">
              <a:schemeClr val="dk1"/>
            </a:lnRef>
            <a:fillRef idx="1">
              <a:schemeClr val="lt1"/>
            </a:fillRef>
            <a:effectRef idx="0">
              <a:schemeClr val="dk1"/>
            </a:effectRef>
            <a:fontRef idx="minor">
              <a:schemeClr val="dk1"/>
            </a:fontRef>
          </p:style>
          <p:txBody>
            <a:bodyPr rtlCol="0" anchor="ctr">
              <a:normAutofit fontScale="92500" lnSpcReduction="20000"/>
            </a:bodyPr>
            <a:lstStyle/>
            <a:p>
              <a:pPr algn="ctr"/>
              <a:r>
                <a:rPr lang="en-US" sz="1100" dirty="0"/>
                <a:t>Your data comes from a single entity. Distributed ledgers are typically used when data comes from multiple entities.</a:t>
              </a:r>
            </a:p>
            <a:p>
              <a:pPr algn="ctr"/>
              <a:endParaRPr lang="en-US" sz="1100" dirty="0"/>
            </a:p>
            <a:p>
              <a:pPr algn="ctr"/>
              <a:r>
                <a:rPr lang="en-US" sz="1100" b="1" dirty="0"/>
                <a:t>CONSIDER: </a:t>
              </a:r>
              <a:r>
                <a:rPr lang="en-US" sz="1100" dirty="0"/>
                <a:t>Database         </a:t>
              </a:r>
              <a:r>
                <a:rPr lang="en-US" sz="1100" b="1" dirty="0"/>
                <a:t>CAVEAT:</a:t>
              </a:r>
              <a:r>
                <a:rPr lang="en-US" sz="1100" dirty="0"/>
                <a:t> Auditing Use Cases</a:t>
              </a:r>
              <a:endParaRPr lang="en-US" sz="1100" b="1" dirty="0"/>
            </a:p>
          </p:txBody>
        </p:sp>
        <p:sp>
          <p:nvSpPr>
            <p:cNvPr id="13" name="Rounded Rectangle 12">
              <a:extLst>
                <a:ext uri="{FF2B5EF4-FFF2-40B4-BE49-F238E27FC236}">
                  <a16:creationId xmlns:a16="http://schemas.microsoft.com/office/drawing/2014/main" id="{FB9FD113-8F42-7B4D-B6BB-3DEDF9D09DDB}"/>
                </a:ext>
              </a:extLst>
            </p:cNvPr>
            <p:cNvSpPr/>
            <p:nvPr/>
          </p:nvSpPr>
          <p:spPr>
            <a:xfrm>
              <a:off x="5113614" y="4610109"/>
              <a:ext cx="4093425" cy="730508"/>
            </a:xfrm>
            <a:prstGeom prst="round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You should not write sensitive information to a blockchain that requires medium to long term confidentiality, such as PII, even if it is encrypted </a:t>
              </a:r>
            </a:p>
            <a:p>
              <a:pPr algn="ctr"/>
              <a:r>
                <a:rPr lang="en-US" sz="1200" b="1" dirty="0"/>
                <a:t>CONSIDER: </a:t>
              </a:r>
              <a:r>
                <a:rPr lang="en-US" sz="1200" dirty="0"/>
                <a:t>Encrypted Database </a:t>
              </a:r>
              <a:r>
                <a:rPr lang="en-US" sz="1200" b="1" dirty="0"/>
                <a:t>OR </a:t>
              </a:r>
              <a:r>
                <a:rPr lang="en-US" sz="1200" b="1" dirty="0" err="1"/>
                <a:t>blockmatrix</a:t>
              </a:r>
              <a:endParaRPr lang="en-US" sz="1200" b="1" dirty="0"/>
            </a:p>
          </p:txBody>
        </p:sp>
        <p:sp>
          <p:nvSpPr>
            <p:cNvPr id="14" name="Rounded Rectangle 13">
              <a:extLst>
                <a:ext uri="{FF2B5EF4-FFF2-40B4-BE49-F238E27FC236}">
                  <a16:creationId xmlns:a16="http://schemas.microsoft.com/office/drawing/2014/main" id="{A06B7CA2-433A-E740-B9F3-39DEAE129724}"/>
                </a:ext>
              </a:extLst>
            </p:cNvPr>
            <p:cNvSpPr/>
            <p:nvPr/>
          </p:nvSpPr>
          <p:spPr>
            <a:xfrm>
              <a:off x="572831" y="5653383"/>
              <a:ext cx="3582937" cy="594214"/>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Are the entities with write access having a hard time deciding who should be in control of the data store?</a:t>
              </a:r>
            </a:p>
          </p:txBody>
        </p:sp>
        <p:sp>
          <p:nvSpPr>
            <p:cNvPr id="15" name="Rounded Rectangle 14">
              <a:extLst>
                <a:ext uri="{FF2B5EF4-FFF2-40B4-BE49-F238E27FC236}">
                  <a16:creationId xmlns:a16="http://schemas.microsoft.com/office/drawing/2014/main" id="{10328FCE-159C-6046-B87D-F2357C34B3DB}"/>
                </a:ext>
              </a:extLst>
            </p:cNvPr>
            <p:cNvSpPr/>
            <p:nvPr/>
          </p:nvSpPr>
          <p:spPr>
            <a:xfrm>
              <a:off x="5113614" y="5585236"/>
              <a:ext cx="4093425" cy="730508"/>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If there are no trust or control issues over who runs the data store, traditional database solutions should suffice</a:t>
              </a:r>
            </a:p>
            <a:p>
              <a:pPr algn="ctr"/>
              <a:r>
                <a:rPr lang="en-US" sz="1200" b="1" dirty="0"/>
                <a:t>CONSIDER: </a:t>
              </a:r>
              <a:r>
                <a:rPr lang="en-US" sz="1200" dirty="0"/>
                <a:t>Managed Database</a:t>
              </a:r>
            </a:p>
          </p:txBody>
        </p:sp>
        <p:sp>
          <p:nvSpPr>
            <p:cNvPr id="16" name="Rounded Rectangle 15">
              <a:extLst>
                <a:ext uri="{FF2B5EF4-FFF2-40B4-BE49-F238E27FC236}">
                  <a16:creationId xmlns:a16="http://schemas.microsoft.com/office/drawing/2014/main" id="{67CEA6E0-C4A3-7049-8771-B8E143939EC8}"/>
                </a:ext>
              </a:extLst>
            </p:cNvPr>
            <p:cNvSpPr/>
            <p:nvPr/>
          </p:nvSpPr>
          <p:spPr>
            <a:xfrm>
              <a:off x="572831" y="6545825"/>
              <a:ext cx="3582937" cy="550072"/>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Do you want a tamperproof log of all writes to the data store?</a:t>
              </a:r>
            </a:p>
          </p:txBody>
        </p:sp>
        <p:sp>
          <p:nvSpPr>
            <p:cNvPr id="17" name="Rounded Rectangle 16">
              <a:extLst>
                <a:ext uri="{FF2B5EF4-FFF2-40B4-BE49-F238E27FC236}">
                  <a16:creationId xmlns:a16="http://schemas.microsoft.com/office/drawing/2014/main" id="{632FD5B4-5285-F849-BE16-2570E6C217AD}"/>
                </a:ext>
              </a:extLst>
            </p:cNvPr>
            <p:cNvSpPr/>
            <p:nvPr/>
          </p:nvSpPr>
          <p:spPr>
            <a:xfrm>
              <a:off x="5113613" y="6445460"/>
              <a:ext cx="4093425" cy="730508"/>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If you don’t need to audit what happened and when it happened, you don’t need a distributed ledger </a:t>
              </a:r>
            </a:p>
            <a:p>
              <a:pPr algn="ctr"/>
              <a:r>
                <a:rPr lang="en-US" sz="1200" b="1" dirty="0"/>
                <a:t>CONSIDER: </a:t>
              </a:r>
              <a:r>
                <a:rPr lang="en-US" sz="1200" dirty="0"/>
                <a:t>Database</a:t>
              </a:r>
            </a:p>
          </p:txBody>
        </p:sp>
        <p:sp>
          <p:nvSpPr>
            <p:cNvPr id="18" name="Rounded Rectangle 17">
              <a:extLst>
                <a:ext uri="{FF2B5EF4-FFF2-40B4-BE49-F238E27FC236}">
                  <a16:creationId xmlns:a16="http://schemas.microsoft.com/office/drawing/2014/main" id="{BC602710-05B7-9D4C-83B0-FBD539582E0B}"/>
                </a:ext>
              </a:extLst>
            </p:cNvPr>
            <p:cNvSpPr/>
            <p:nvPr/>
          </p:nvSpPr>
          <p:spPr>
            <a:xfrm>
              <a:off x="540693" y="7365728"/>
              <a:ext cx="3615076" cy="616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400" dirty="0"/>
                <a:t>You may have a useful blockchain </a:t>
              </a:r>
            </a:p>
            <a:p>
              <a:pPr algn="ctr"/>
              <a:r>
                <a:rPr lang="en-US" sz="1400" dirty="0"/>
                <a:t>use case</a:t>
              </a:r>
            </a:p>
          </p:txBody>
        </p:sp>
        <p:cxnSp>
          <p:nvCxnSpPr>
            <p:cNvPr id="19" name="Straight Connector 18">
              <a:extLst>
                <a:ext uri="{FF2B5EF4-FFF2-40B4-BE49-F238E27FC236}">
                  <a16:creationId xmlns:a16="http://schemas.microsoft.com/office/drawing/2014/main" id="{8DAF95D7-EA3D-D64C-BAA8-956B46F431F9}"/>
                </a:ext>
              </a:extLst>
            </p:cNvPr>
            <p:cNvCxnSpPr>
              <a:cxnSpLocks/>
              <a:stCxn id="6" idx="3"/>
              <a:endCxn id="10" idx="1"/>
            </p:cNvCxnSpPr>
            <p:nvPr/>
          </p:nvCxnSpPr>
          <p:spPr>
            <a:xfrm>
              <a:off x="4155769" y="1665424"/>
              <a:ext cx="941845" cy="13781"/>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FAFCE69-403B-5242-9DCC-25F876D92080}"/>
                </a:ext>
              </a:extLst>
            </p:cNvPr>
            <p:cNvCxnSpPr>
              <a:cxnSpLocks/>
              <a:stCxn id="7" idx="3"/>
              <a:endCxn id="11" idx="1"/>
            </p:cNvCxnSpPr>
            <p:nvPr/>
          </p:nvCxnSpPr>
          <p:spPr>
            <a:xfrm>
              <a:off x="4155770" y="2572631"/>
              <a:ext cx="941842" cy="3424"/>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0838CC1-CAFB-254D-9366-9505F9D36067}"/>
                </a:ext>
              </a:extLst>
            </p:cNvPr>
            <p:cNvCxnSpPr>
              <a:cxnSpLocks/>
              <a:stCxn id="8" idx="3"/>
              <a:endCxn id="132" idx="0"/>
            </p:cNvCxnSpPr>
            <p:nvPr/>
          </p:nvCxnSpPr>
          <p:spPr>
            <a:xfrm>
              <a:off x="4155768" y="3845498"/>
              <a:ext cx="7363609" cy="1745143"/>
            </a:xfrm>
            <a:prstGeom prst="bentConnector2">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DBADCF5-DDF8-8643-84A3-42A21E22198E}"/>
                </a:ext>
              </a:extLst>
            </p:cNvPr>
            <p:cNvCxnSpPr>
              <a:cxnSpLocks/>
              <a:stCxn id="9" idx="3"/>
              <a:endCxn id="13" idx="1"/>
            </p:cNvCxnSpPr>
            <p:nvPr/>
          </p:nvCxnSpPr>
          <p:spPr>
            <a:xfrm flipV="1">
              <a:off x="4155768" y="4975363"/>
              <a:ext cx="957846" cy="1848"/>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1572BD7-9549-0B4D-852C-7102662F9859}"/>
                </a:ext>
              </a:extLst>
            </p:cNvPr>
            <p:cNvCxnSpPr>
              <a:cxnSpLocks/>
              <a:stCxn id="14" idx="3"/>
              <a:endCxn id="15" idx="1"/>
            </p:cNvCxnSpPr>
            <p:nvPr/>
          </p:nvCxnSpPr>
          <p:spPr>
            <a:xfrm>
              <a:off x="4155768" y="5950490"/>
              <a:ext cx="957846" cy="0"/>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5" name="Elbow Connector 24">
              <a:extLst>
                <a:ext uri="{FF2B5EF4-FFF2-40B4-BE49-F238E27FC236}">
                  <a16:creationId xmlns:a16="http://schemas.microsoft.com/office/drawing/2014/main" id="{1826B2F6-0727-5A40-84D9-2D53AD2D6185}"/>
                </a:ext>
              </a:extLst>
            </p:cNvPr>
            <p:cNvCxnSpPr>
              <a:cxnSpLocks/>
              <a:stCxn id="11" idx="2"/>
            </p:cNvCxnSpPr>
            <p:nvPr/>
          </p:nvCxnSpPr>
          <p:spPr>
            <a:xfrm rot="5400000">
              <a:off x="4177780" y="251174"/>
              <a:ext cx="294561" cy="5654531"/>
            </a:xfrm>
            <a:prstGeom prst="bentConnector2">
              <a:avLst/>
            </a:prstGeom>
            <a:ln w="57150" cmpd="sng">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3E1DAAC0-7259-1649-9556-D869F96E325F}"/>
                </a:ext>
              </a:extLst>
            </p:cNvPr>
            <p:cNvSpPr txBox="1"/>
            <p:nvPr/>
          </p:nvSpPr>
          <p:spPr>
            <a:xfrm>
              <a:off x="4155769" y="2995046"/>
              <a:ext cx="864015" cy="239258"/>
            </a:xfrm>
            <a:prstGeom prst="rect">
              <a:avLst/>
            </a:prstGeom>
            <a:noFill/>
          </p:spPr>
          <p:txBody>
            <a:bodyPr wrap="none" rtlCol="0" anchor="ctr" anchorCtr="1">
              <a:noAutofit/>
            </a:bodyPr>
            <a:lstStyle/>
            <a:p>
              <a:r>
                <a:rPr lang="en-US" sz="1000" b="1" dirty="0"/>
                <a:t>AUDITING</a:t>
              </a:r>
            </a:p>
          </p:txBody>
        </p:sp>
      </p:grpSp>
      <p:sp>
        <p:nvSpPr>
          <p:cNvPr id="130" name="Rounded Rectangle 129">
            <a:extLst>
              <a:ext uri="{FF2B5EF4-FFF2-40B4-BE49-F238E27FC236}">
                <a16:creationId xmlns:a16="http://schemas.microsoft.com/office/drawing/2014/main" id="{03DA8FCA-653A-1D4B-B7C4-7400FB236BB0}"/>
              </a:ext>
            </a:extLst>
          </p:cNvPr>
          <p:cNvSpPr/>
          <p:nvPr/>
        </p:nvSpPr>
        <p:spPr>
          <a:xfrm>
            <a:off x="8955623" y="6024312"/>
            <a:ext cx="3120596" cy="6944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normAutofit/>
          </a:bodyPr>
          <a:lstStyle/>
          <a:p>
            <a:pPr algn="ctr"/>
            <a:r>
              <a:rPr lang="en-US" sz="1400" dirty="0"/>
              <a:t>You may have a useful data block matrix use case</a:t>
            </a:r>
          </a:p>
        </p:txBody>
      </p:sp>
      <p:sp>
        <p:nvSpPr>
          <p:cNvPr id="132" name="Rounded Rectangle 131">
            <a:extLst>
              <a:ext uri="{FF2B5EF4-FFF2-40B4-BE49-F238E27FC236}">
                <a16:creationId xmlns:a16="http://schemas.microsoft.com/office/drawing/2014/main" id="{1907DD82-C64C-954C-8E43-CA73A8594138}"/>
              </a:ext>
            </a:extLst>
          </p:cNvPr>
          <p:cNvSpPr/>
          <p:nvPr/>
        </p:nvSpPr>
        <p:spPr>
          <a:xfrm>
            <a:off x="8940339" y="4374112"/>
            <a:ext cx="3120597" cy="572548"/>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Are the entities with write access having a hard time deciding who should be in control of the data store?</a:t>
            </a:r>
          </a:p>
        </p:txBody>
      </p:sp>
      <p:sp>
        <p:nvSpPr>
          <p:cNvPr id="133" name="Rounded Rectangle 132">
            <a:extLst>
              <a:ext uri="{FF2B5EF4-FFF2-40B4-BE49-F238E27FC236}">
                <a16:creationId xmlns:a16="http://schemas.microsoft.com/office/drawing/2014/main" id="{DDBD4052-6528-4541-8BE2-F92878BFA156}"/>
              </a:ext>
            </a:extLst>
          </p:cNvPr>
          <p:cNvSpPr/>
          <p:nvPr/>
        </p:nvSpPr>
        <p:spPr>
          <a:xfrm>
            <a:off x="8940339" y="5126364"/>
            <a:ext cx="3120596" cy="630227"/>
          </a:xfrm>
          <a:prstGeom prst="roundRect">
            <a:avLst/>
          </a:prstGeom>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200" dirty="0"/>
              <a:t>Do you want a tamperproof log of all writes to the data store?</a:t>
            </a:r>
          </a:p>
        </p:txBody>
      </p:sp>
      <p:cxnSp>
        <p:nvCxnSpPr>
          <p:cNvPr id="149" name="Straight Connector 148">
            <a:extLst>
              <a:ext uri="{FF2B5EF4-FFF2-40B4-BE49-F238E27FC236}">
                <a16:creationId xmlns:a16="http://schemas.microsoft.com/office/drawing/2014/main" id="{A9C032D3-68D0-854B-9AE9-7D19A5B25131}"/>
              </a:ext>
            </a:extLst>
          </p:cNvPr>
          <p:cNvCxnSpPr>
            <a:cxnSpLocks/>
          </p:cNvCxnSpPr>
          <p:nvPr/>
        </p:nvCxnSpPr>
        <p:spPr>
          <a:xfrm flipV="1">
            <a:off x="8371288" y="4747566"/>
            <a:ext cx="584336" cy="1781"/>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32F366AD-760E-0144-83C2-02AE5260628A}"/>
              </a:ext>
            </a:extLst>
          </p:cNvPr>
          <p:cNvSpPr/>
          <p:nvPr/>
        </p:nvSpPr>
        <p:spPr>
          <a:xfrm>
            <a:off x="9142557" y="130349"/>
            <a:ext cx="2933662" cy="830997"/>
          </a:xfrm>
          <a:prstGeom prst="rect">
            <a:avLst/>
          </a:prstGeom>
          <a:ln>
            <a:solidFill>
              <a:schemeClr val="dk1"/>
            </a:solidFill>
          </a:ln>
        </p:spPr>
        <p:txBody>
          <a:bodyPr wrap="square">
            <a:spAutoFit/>
          </a:bodyPr>
          <a:lstStyle/>
          <a:p>
            <a:r>
              <a:rPr lang="en-US" sz="2400" dirty="0">
                <a:solidFill>
                  <a:srgbClr val="000000"/>
                </a:solidFill>
                <a:latin typeface="Calibri" panose="020F0502020204030204" pitchFamily="34" charset="0"/>
              </a:rPr>
              <a:t>NIST blockchain decision flowchart</a:t>
            </a:r>
            <a:endParaRPr lang="en-US" sz="2400" dirty="0"/>
          </a:p>
        </p:txBody>
      </p:sp>
      <p:cxnSp>
        <p:nvCxnSpPr>
          <p:cNvPr id="35" name="Straight Connector 34">
            <a:extLst>
              <a:ext uri="{FF2B5EF4-FFF2-40B4-BE49-F238E27FC236}">
                <a16:creationId xmlns:a16="http://schemas.microsoft.com/office/drawing/2014/main" id="{12FC61C4-0EA8-1144-BAD6-7273FA2ACC3F}"/>
              </a:ext>
            </a:extLst>
          </p:cNvPr>
          <p:cNvCxnSpPr>
            <a:cxnSpLocks/>
            <a:stCxn id="16" idx="3"/>
            <a:endCxn id="17" idx="1"/>
          </p:cNvCxnSpPr>
          <p:nvPr/>
        </p:nvCxnSpPr>
        <p:spPr>
          <a:xfrm flipV="1">
            <a:off x="3624511" y="5549698"/>
            <a:ext cx="894435" cy="9778"/>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C5544286-E1ED-E44A-92EA-23FED494F6A2}"/>
              </a:ext>
            </a:extLst>
          </p:cNvPr>
          <p:cNvSpPr txBox="1"/>
          <p:nvPr/>
        </p:nvSpPr>
        <p:spPr>
          <a:xfrm>
            <a:off x="723147" y="904891"/>
            <a:ext cx="475488" cy="276999"/>
          </a:xfrm>
          <a:prstGeom prst="rect">
            <a:avLst/>
          </a:prstGeom>
          <a:noFill/>
        </p:spPr>
        <p:txBody>
          <a:bodyPr wrap="square" rtlCol="0">
            <a:spAutoFit/>
          </a:bodyPr>
          <a:lstStyle/>
          <a:p>
            <a:r>
              <a:rPr lang="en-US" sz="1200" dirty="0"/>
              <a:t>YES</a:t>
            </a:r>
          </a:p>
        </p:txBody>
      </p:sp>
      <p:sp>
        <p:nvSpPr>
          <p:cNvPr id="37" name="TextBox 36">
            <a:extLst>
              <a:ext uri="{FF2B5EF4-FFF2-40B4-BE49-F238E27FC236}">
                <a16:creationId xmlns:a16="http://schemas.microsoft.com/office/drawing/2014/main" id="{619063AF-FCFC-6641-8790-81CB3BA4D424}"/>
              </a:ext>
            </a:extLst>
          </p:cNvPr>
          <p:cNvSpPr txBox="1"/>
          <p:nvPr/>
        </p:nvSpPr>
        <p:spPr>
          <a:xfrm>
            <a:off x="730686" y="1903695"/>
            <a:ext cx="475488" cy="276999"/>
          </a:xfrm>
          <a:prstGeom prst="rect">
            <a:avLst/>
          </a:prstGeom>
          <a:noFill/>
        </p:spPr>
        <p:txBody>
          <a:bodyPr wrap="square" rtlCol="0">
            <a:spAutoFit/>
          </a:bodyPr>
          <a:lstStyle/>
          <a:p>
            <a:r>
              <a:rPr lang="en-US" sz="1200" dirty="0"/>
              <a:t>YES</a:t>
            </a:r>
          </a:p>
        </p:txBody>
      </p:sp>
      <p:sp>
        <p:nvSpPr>
          <p:cNvPr id="38" name="TextBox 37">
            <a:extLst>
              <a:ext uri="{FF2B5EF4-FFF2-40B4-BE49-F238E27FC236}">
                <a16:creationId xmlns:a16="http://schemas.microsoft.com/office/drawing/2014/main" id="{33953797-0285-494E-85B9-26B06F4DE92A}"/>
              </a:ext>
            </a:extLst>
          </p:cNvPr>
          <p:cNvSpPr txBox="1"/>
          <p:nvPr/>
        </p:nvSpPr>
        <p:spPr>
          <a:xfrm>
            <a:off x="680475" y="4097113"/>
            <a:ext cx="475488" cy="276999"/>
          </a:xfrm>
          <a:prstGeom prst="rect">
            <a:avLst/>
          </a:prstGeom>
          <a:noFill/>
        </p:spPr>
        <p:txBody>
          <a:bodyPr wrap="square" rtlCol="0">
            <a:spAutoFit/>
          </a:bodyPr>
          <a:lstStyle/>
          <a:p>
            <a:r>
              <a:rPr lang="en-US" sz="1200" dirty="0"/>
              <a:t>YES</a:t>
            </a:r>
          </a:p>
        </p:txBody>
      </p:sp>
      <p:sp>
        <p:nvSpPr>
          <p:cNvPr id="39" name="TextBox 38">
            <a:extLst>
              <a:ext uri="{FF2B5EF4-FFF2-40B4-BE49-F238E27FC236}">
                <a16:creationId xmlns:a16="http://schemas.microsoft.com/office/drawing/2014/main" id="{5080D485-FFFD-2049-96C8-E73854767E37}"/>
              </a:ext>
            </a:extLst>
          </p:cNvPr>
          <p:cNvSpPr txBox="1"/>
          <p:nvPr/>
        </p:nvSpPr>
        <p:spPr>
          <a:xfrm>
            <a:off x="723147" y="3055081"/>
            <a:ext cx="475488" cy="276999"/>
          </a:xfrm>
          <a:prstGeom prst="rect">
            <a:avLst/>
          </a:prstGeom>
          <a:noFill/>
        </p:spPr>
        <p:txBody>
          <a:bodyPr wrap="square" rtlCol="0">
            <a:spAutoFit/>
          </a:bodyPr>
          <a:lstStyle/>
          <a:p>
            <a:r>
              <a:rPr lang="en-US" sz="1200" dirty="0"/>
              <a:t>YES</a:t>
            </a:r>
          </a:p>
        </p:txBody>
      </p:sp>
      <p:sp>
        <p:nvSpPr>
          <p:cNvPr id="40" name="TextBox 39">
            <a:extLst>
              <a:ext uri="{FF2B5EF4-FFF2-40B4-BE49-F238E27FC236}">
                <a16:creationId xmlns:a16="http://schemas.microsoft.com/office/drawing/2014/main" id="{34F48D2E-5D69-BA4B-BE1E-6F3C721E078A}"/>
              </a:ext>
            </a:extLst>
          </p:cNvPr>
          <p:cNvSpPr txBox="1"/>
          <p:nvPr/>
        </p:nvSpPr>
        <p:spPr>
          <a:xfrm>
            <a:off x="680475" y="5807477"/>
            <a:ext cx="475488" cy="276999"/>
          </a:xfrm>
          <a:prstGeom prst="rect">
            <a:avLst/>
          </a:prstGeom>
          <a:noFill/>
        </p:spPr>
        <p:txBody>
          <a:bodyPr wrap="square" rtlCol="0">
            <a:spAutoFit/>
          </a:bodyPr>
          <a:lstStyle/>
          <a:p>
            <a:r>
              <a:rPr lang="en-US" sz="1200" dirty="0"/>
              <a:t>YES</a:t>
            </a:r>
          </a:p>
        </p:txBody>
      </p:sp>
      <p:sp>
        <p:nvSpPr>
          <p:cNvPr id="41" name="TextBox 40">
            <a:extLst>
              <a:ext uri="{FF2B5EF4-FFF2-40B4-BE49-F238E27FC236}">
                <a16:creationId xmlns:a16="http://schemas.microsoft.com/office/drawing/2014/main" id="{84C5A69A-EFF7-7742-B461-8115617F0C08}"/>
              </a:ext>
            </a:extLst>
          </p:cNvPr>
          <p:cNvSpPr txBox="1"/>
          <p:nvPr/>
        </p:nvSpPr>
        <p:spPr>
          <a:xfrm>
            <a:off x="741435" y="4946660"/>
            <a:ext cx="475488" cy="276999"/>
          </a:xfrm>
          <a:prstGeom prst="rect">
            <a:avLst/>
          </a:prstGeom>
          <a:noFill/>
        </p:spPr>
        <p:txBody>
          <a:bodyPr wrap="square" rtlCol="0">
            <a:spAutoFit/>
          </a:bodyPr>
          <a:lstStyle/>
          <a:p>
            <a:r>
              <a:rPr lang="en-US" sz="1200" dirty="0"/>
              <a:t>YES</a:t>
            </a:r>
          </a:p>
        </p:txBody>
      </p:sp>
      <p:sp>
        <p:nvSpPr>
          <p:cNvPr id="42" name="TextBox 41">
            <a:extLst>
              <a:ext uri="{FF2B5EF4-FFF2-40B4-BE49-F238E27FC236}">
                <a16:creationId xmlns:a16="http://schemas.microsoft.com/office/drawing/2014/main" id="{5D55A6DF-1A41-C74A-BEEA-948D9DAAE6A2}"/>
              </a:ext>
            </a:extLst>
          </p:cNvPr>
          <p:cNvSpPr txBox="1"/>
          <p:nvPr/>
        </p:nvSpPr>
        <p:spPr>
          <a:xfrm>
            <a:off x="10310567" y="4863200"/>
            <a:ext cx="475488" cy="276999"/>
          </a:xfrm>
          <a:prstGeom prst="rect">
            <a:avLst/>
          </a:prstGeom>
          <a:noFill/>
        </p:spPr>
        <p:txBody>
          <a:bodyPr wrap="square" rtlCol="0">
            <a:spAutoFit/>
          </a:bodyPr>
          <a:lstStyle/>
          <a:p>
            <a:r>
              <a:rPr lang="en-US" sz="1200" dirty="0"/>
              <a:t>YES</a:t>
            </a:r>
          </a:p>
        </p:txBody>
      </p:sp>
      <p:sp>
        <p:nvSpPr>
          <p:cNvPr id="43" name="TextBox 42">
            <a:extLst>
              <a:ext uri="{FF2B5EF4-FFF2-40B4-BE49-F238E27FC236}">
                <a16:creationId xmlns:a16="http://schemas.microsoft.com/office/drawing/2014/main" id="{0C07466A-A6BD-C04F-9E3C-39FD2A2B6402}"/>
              </a:ext>
            </a:extLst>
          </p:cNvPr>
          <p:cNvSpPr txBox="1"/>
          <p:nvPr/>
        </p:nvSpPr>
        <p:spPr>
          <a:xfrm>
            <a:off x="10322119" y="5714211"/>
            <a:ext cx="475488" cy="276999"/>
          </a:xfrm>
          <a:prstGeom prst="rect">
            <a:avLst/>
          </a:prstGeom>
          <a:noFill/>
        </p:spPr>
        <p:txBody>
          <a:bodyPr wrap="square" rtlCol="0">
            <a:spAutoFit/>
          </a:bodyPr>
          <a:lstStyle/>
          <a:p>
            <a:r>
              <a:rPr lang="en-US" sz="1200" dirty="0"/>
              <a:t>YES</a:t>
            </a:r>
          </a:p>
        </p:txBody>
      </p:sp>
      <p:sp>
        <p:nvSpPr>
          <p:cNvPr id="44" name="TextBox 43">
            <a:extLst>
              <a:ext uri="{FF2B5EF4-FFF2-40B4-BE49-F238E27FC236}">
                <a16:creationId xmlns:a16="http://schemas.microsoft.com/office/drawing/2014/main" id="{3E71E7BE-0C98-A04F-ABEA-01ABF547A02B}"/>
              </a:ext>
            </a:extLst>
          </p:cNvPr>
          <p:cNvSpPr txBox="1"/>
          <p:nvPr/>
        </p:nvSpPr>
        <p:spPr>
          <a:xfrm>
            <a:off x="3870820" y="352834"/>
            <a:ext cx="475488" cy="276999"/>
          </a:xfrm>
          <a:prstGeom prst="rect">
            <a:avLst/>
          </a:prstGeom>
          <a:noFill/>
        </p:spPr>
        <p:txBody>
          <a:bodyPr wrap="square" rtlCol="0">
            <a:spAutoFit/>
          </a:bodyPr>
          <a:lstStyle/>
          <a:p>
            <a:r>
              <a:rPr lang="en-US" sz="1200" dirty="0"/>
              <a:t>NO</a:t>
            </a:r>
          </a:p>
        </p:txBody>
      </p:sp>
      <p:sp>
        <p:nvSpPr>
          <p:cNvPr id="45" name="TextBox 44">
            <a:extLst>
              <a:ext uri="{FF2B5EF4-FFF2-40B4-BE49-F238E27FC236}">
                <a16:creationId xmlns:a16="http://schemas.microsoft.com/office/drawing/2014/main" id="{0883359B-4F86-C349-827B-A8668E9B45D1}"/>
              </a:ext>
            </a:extLst>
          </p:cNvPr>
          <p:cNvSpPr txBox="1"/>
          <p:nvPr/>
        </p:nvSpPr>
        <p:spPr>
          <a:xfrm>
            <a:off x="3834215" y="1222629"/>
            <a:ext cx="475488" cy="276999"/>
          </a:xfrm>
          <a:prstGeom prst="rect">
            <a:avLst/>
          </a:prstGeom>
          <a:noFill/>
        </p:spPr>
        <p:txBody>
          <a:bodyPr wrap="square" rtlCol="0">
            <a:spAutoFit/>
          </a:bodyPr>
          <a:lstStyle/>
          <a:p>
            <a:r>
              <a:rPr lang="en-US" sz="1200" dirty="0"/>
              <a:t>NO</a:t>
            </a:r>
          </a:p>
        </p:txBody>
      </p:sp>
      <p:sp>
        <p:nvSpPr>
          <p:cNvPr id="46" name="TextBox 45">
            <a:extLst>
              <a:ext uri="{FF2B5EF4-FFF2-40B4-BE49-F238E27FC236}">
                <a16:creationId xmlns:a16="http://schemas.microsoft.com/office/drawing/2014/main" id="{6AAA790F-863D-9D41-A194-D95545E9CB00}"/>
              </a:ext>
            </a:extLst>
          </p:cNvPr>
          <p:cNvSpPr txBox="1"/>
          <p:nvPr/>
        </p:nvSpPr>
        <p:spPr>
          <a:xfrm>
            <a:off x="3833984" y="2454691"/>
            <a:ext cx="475488" cy="276999"/>
          </a:xfrm>
          <a:prstGeom prst="rect">
            <a:avLst/>
          </a:prstGeom>
          <a:noFill/>
        </p:spPr>
        <p:txBody>
          <a:bodyPr wrap="square" rtlCol="0">
            <a:spAutoFit/>
          </a:bodyPr>
          <a:lstStyle/>
          <a:p>
            <a:r>
              <a:rPr lang="en-US" sz="1200" dirty="0"/>
              <a:t>NO</a:t>
            </a:r>
          </a:p>
        </p:txBody>
      </p:sp>
      <p:sp>
        <p:nvSpPr>
          <p:cNvPr id="47" name="TextBox 46">
            <a:extLst>
              <a:ext uri="{FF2B5EF4-FFF2-40B4-BE49-F238E27FC236}">
                <a16:creationId xmlns:a16="http://schemas.microsoft.com/office/drawing/2014/main" id="{7EA93341-7E56-744C-A8BA-0D9F0E4F16FA}"/>
              </a:ext>
            </a:extLst>
          </p:cNvPr>
          <p:cNvSpPr txBox="1"/>
          <p:nvPr/>
        </p:nvSpPr>
        <p:spPr>
          <a:xfrm>
            <a:off x="8439187" y="4503324"/>
            <a:ext cx="475488" cy="276999"/>
          </a:xfrm>
          <a:prstGeom prst="rect">
            <a:avLst/>
          </a:prstGeom>
          <a:noFill/>
        </p:spPr>
        <p:txBody>
          <a:bodyPr wrap="square" rtlCol="0">
            <a:spAutoFit/>
          </a:bodyPr>
          <a:lstStyle/>
          <a:p>
            <a:r>
              <a:rPr lang="en-US" sz="1200" dirty="0"/>
              <a:t>NO</a:t>
            </a:r>
          </a:p>
        </p:txBody>
      </p:sp>
      <p:sp>
        <p:nvSpPr>
          <p:cNvPr id="48" name="TextBox 47">
            <a:extLst>
              <a:ext uri="{FF2B5EF4-FFF2-40B4-BE49-F238E27FC236}">
                <a16:creationId xmlns:a16="http://schemas.microsoft.com/office/drawing/2014/main" id="{4EC9FD67-C375-1648-937F-91BF995B687C}"/>
              </a:ext>
            </a:extLst>
          </p:cNvPr>
          <p:cNvSpPr txBox="1"/>
          <p:nvPr/>
        </p:nvSpPr>
        <p:spPr>
          <a:xfrm>
            <a:off x="3870820" y="3545413"/>
            <a:ext cx="475488" cy="276999"/>
          </a:xfrm>
          <a:prstGeom prst="rect">
            <a:avLst/>
          </a:prstGeom>
          <a:noFill/>
        </p:spPr>
        <p:txBody>
          <a:bodyPr wrap="square" rtlCol="0">
            <a:spAutoFit/>
          </a:bodyPr>
          <a:lstStyle/>
          <a:p>
            <a:r>
              <a:rPr lang="en-US" sz="1200" dirty="0"/>
              <a:t>NO</a:t>
            </a:r>
          </a:p>
        </p:txBody>
      </p:sp>
      <p:sp>
        <p:nvSpPr>
          <p:cNvPr id="49" name="TextBox 48">
            <a:extLst>
              <a:ext uri="{FF2B5EF4-FFF2-40B4-BE49-F238E27FC236}">
                <a16:creationId xmlns:a16="http://schemas.microsoft.com/office/drawing/2014/main" id="{2B81B742-FE18-6B4E-8D7A-6AACB84A63E2}"/>
              </a:ext>
            </a:extLst>
          </p:cNvPr>
          <p:cNvSpPr txBox="1"/>
          <p:nvPr/>
        </p:nvSpPr>
        <p:spPr>
          <a:xfrm>
            <a:off x="3869131" y="5272699"/>
            <a:ext cx="475488" cy="276999"/>
          </a:xfrm>
          <a:prstGeom prst="rect">
            <a:avLst/>
          </a:prstGeom>
          <a:noFill/>
        </p:spPr>
        <p:txBody>
          <a:bodyPr wrap="square" rtlCol="0">
            <a:spAutoFit/>
          </a:bodyPr>
          <a:lstStyle/>
          <a:p>
            <a:r>
              <a:rPr lang="en-US" sz="1200" dirty="0"/>
              <a:t>NO</a:t>
            </a:r>
          </a:p>
        </p:txBody>
      </p:sp>
      <p:sp>
        <p:nvSpPr>
          <p:cNvPr id="50" name="TextBox 49">
            <a:extLst>
              <a:ext uri="{FF2B5EF4-FFF2-40B4-BE49-F238E27FC236}">
                <a16:creationId xmlns:a16="http://schemas.microsoft.com/office/drawing/2014/main" id="{5A4005CF-F566-914D-9F53-ECFCEE4D87F9}"/>
              </a:ext>
            </a:extLst>
          </p:cNvPr>
          <p:cNvSpPr txBox="1"/>
          <p:nvPr/>
        </p:nvSpPr>
        <p:spPr>
          <a:xfrm>
            <a:off x="3870205" y="4461129"/>
            <a:ext cx="475488" cy="276999"/>
          </a:xfrm>
          <a:prstGeom prst="rect">
            <a:avLst/>
          </a:prstGeom>
          <a:noFill/>
        </p:spPr>
        <p:txBody>
          <a:bodyPr wrap="square" rtlCol="0">
            <a:spAutoFit/>
          </a:bodyPr>
          <a:lstStyle/>
          <a:p>
            <a:r>
              <a:rPr lang="en-US" sz="1200" dirty="0"/>
              <a:t>NO</a:t>
            </a:r>
          </a:p>
        </p:txBody>
      </p:sp>
      <p:sp>
        <p:nvSpPr>
          <p:cNvPr id="51" name="TextBox 50">
            <a:extLst>
              <a:ext uri="{FF2B5EF4-FFF2-40B4-BE49-F238E27FC236}">
                <a16:creationId xmlns:a16="http://schemas.microsoft.com/office/drawing/2014/main" id="{88784BE2-ECF0-DA43-A310-06CA98DC1E77}"/>
              </a:ext>
            </a:extLst>
          </p:cNvPr>
          <p:cNvSpPr txBox="1"/>
          <p:nvPr/>
        </p:nvSpPr>
        <p:spPr>
          <a:xfrm>
            <a:off x="8426018" y="5219873"/>
            <a:ext cx="475488" cy="276999"/>
          </a:xfrm>
          <a:prstGeom prst="rect">
            <a:avLst/>
          </a:prstGeom>
          <a:noFill/>
        </p:spPr>
        <p:txBody>
          <a:bodyPr wrap="square" rtlCol="0">
            <a:spAutoFit/>
          </a:bodyPr>
          <a:lstStyle/>
          <a:p>
            <a:r>
              <a:rPr lang="en-US" sz="1200" dirty="0"/>
              <a:t>NO</a:t>
            </a:r>
          </a:p>
        </p:txBody>
      </p:sp>
      <p:cxnSp>
        <p:nvCxnSpPr>
          <p:cNvPr id="52" name="Straight Connector 51">
            <a:extLst>
              <a:ext uri="{FF2B5EF4-FFF2-40B4-BE49-F238E27FC236}">
                <a16:creationId xmlns:a16="http://schemas.microsoft.com/office/drawing/2014/main" id="{F947354B-0D27-0E41-9271-1EE455E1B962}"/>
              </a:ext>
            </a:extLst>
          </p:cNvPr>
          <p:cNvCxnSpPr>
            <a:cxnSpLocks/>
          </p:cNvCxnSpPr>
          <p:nvPr/>
        </p:nvCxnSpPr>
        <p:spPr>
          <a:xfrm>
            <a:off x="7931426" y="4063774"/>
            <a:ext cx="2584495" cy="1"/>
          </a:xfrm>
          <a:prstGeom prst="line">
            <a:avLst/>
          </a:prstGeom>
          <a:ln w="57150" cmpd="sng">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ECDDEFD-0779-ED42-B056-4E7DB37F28B1}"/>
              </a:ext>
            </a:extLst>
          </p:cNvPr>
          <p:cNvCxnSpPr/>
          <p:nvPr/>
        </p:nvCxnSpPr>
        <p:spPr>
          <a:xfrm>
            <a:off x="10209023" y="4063774"/>
            <a:ext cx="226192"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C666CCA-9DE2-E640-B05F-FB0FAA04CE3D}"/>
              </a:ext>
            </a:extLst>
          </p:cNvPr>
          <p:cNvSpPr txBox="1"/>
          <p:nvPr/>
        </p:nvSpPr>
        <p:spPr>
          <a:xfrm>
            <a:off x="8997795" y="1499628"/>
            <a:ext cx="2927112" cy="1569660"/>
          </a:xfrm>
          <a:prstGeom prst="rect">
            <a:avLst/>
          </a:prstGeom>
          <a:solidFill>
            <a:srgbClr val="FFFF00"/>
          </a:solidFill>
        </p:spPr>
        <p:txBody>
          <a:bodyPr wrap="square" rtlCol="0">
            <a:spAutoFit/>
          </a:bodyPr>
          <a:lstStyle/>
          <a:p>
            <a:r>
              <a:rPr lang="en-US" sz="2400" dirty="0"/>
              <a:t>Uses handled by </a:t>
            </a:r>
            <a:r>
              <a:rPr lang="en-US" sz="2400" dirty="0" err="1"/>
              <a:t>blockmatrix</a:t>
            </a:r>
            <a:r>
              <a:rPr lang="en-US" sz="2400" dirty="0"/>
              <a:t> that cannot be done in blockchain</a:t>
            </a:r>
          </a:p>
        </p:txBody>
      </p:sp>
      <p:cxnSp>
        <p:nvCxnSpPr>
          <p:cNvPr id="24" name="Straight Arrow Connector 23">
            <a:extLst>
              <a:ext uri="{FF2B5EF4-FFF2-40B4-BE49-F238E27FC236}">
                <a16:creationId xmlns:a16="http://schemas.microsoft.com/office/drawing/2014/main" id="{FB4A4A03-DB2D-3C4E-A26D-75DF34BC3BBD}"/>
              </a:ext>
            </a:extLst>
          </p:cNvPr>
          <p:cNvCxnSpPr>
            <a:cxnSpLocks/>
          </p:cNvCxnSpPr>
          <p:nvPr/>
        </p:nvCxnSpPr>
        <p:spPr>
          <a:xfrm flipH="1">
            <a:off x="3588760" y="2171105"/>
            <a:ext cx="5452326" cy="3299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714997-C82E-4D49-92E7-C253006798C8}"/>
              </a:ext>
            </a:extLst>
          </p:cNvPr>
          <p:cNvCxnSpPr>
            <a:cxnSpLocks/>
          </p:cNvCxnSpPr>
          <p:nvPr/>
        </p:nvCxnSpPr>
        <p:spPr>
          <a:xfrm flipH="1">
            <a:off x="3624511" y="2333094"/>
            <a:ext cx="5429395" cy="1159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A84BFEB-6972-BD42-B95C-FA5849E4E6E3}"/>
              </a:ext>
            </a:extLst>
          </p:cNvPr>
          <p:cNvCxnSpPr>
            <a:cxnSpLocks/>
          </p:cNvCxnSpPr>
          <p:nvPr/>
        </p:nvCxnSpPr>
        <p:spPr>
          <a:xfrm flipH="1">
            <a:off x="8190978" y="2527973"/>
            <a:ext cx="837428" cy="9153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513C8F-584C-D64B-BFED-82A9AA282313}"/>
              </a:ext>
            </a:extLst>
          </p:cNvPr>
          <p:cNvSpPr txBox="1"/>
          <p:nvPr/>
        </p:nvSpPr>
        <p:spPr>
          <a:xfrm>
            <a:off x="144379" y="130349"/>
            <a:ext cx="8386010" cy="6727651"/>
          </a:xfrm>
          <a:prstGeom prst="rect">
            <a:avLst/>
          </a:prstGeom>
          <a:solidFill>
            <a:schemeClr val="bg2">
              <a:lumMod val="90000"/>
              <a:alpha val="20000"/>
            </a:schemeClr>
          </a:solidFill>
          <a:ln w="38100">
            <a:solidFill>
              <a:schemeClr val="tx1"/>
            </a:solidFill>
          </a:ln>
        </p:spPr>
        <p:txBody>
          <a:bodyPr wrap="square" rtlCol="0">
            <a:spAutoFit/>
          </a:bodyPr>
          <a:lstStyle/>
          <a:p>
            <a:endParaRPr lang="en-US" dirty="0"/>
          </a:p>
        </p:txBody>
      </p:sp>
      <p:cxnSp>
        <p:nvCxnSpPr>
          <p:cNvPr id="29" name="Straight Arrow Connector 28">
            <a:extLst>
              <a:ext uri="{FF2B5EF4-FFF2-40B4-BE49-F238E27FC236}">
                <a16:creationId xmlns:a16="http://schemas.microsoft.com/office/drawing/2014/main" id="{503C0964-A7EA-A146-BAE9-4434AB98B95A}"/>
              </a:ext>
            </a:extLst>
          </p:cNvPr>
          <p:cNvCxnSpPr/>
          <p:nvPr/>
        </p:nvCxnSpPr>
        <p:spPr>
          <a:xfrm flipH="1">
            <a:off x="8530389" y="352834"/>
            <a:ext cx="61216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75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FFAF-78D3-6B45-9BBC-647A67E5645E}"/>
              </a:ext>
            </a:extLst>
          </p:cNvPr>
          <p:cNvSpPr>
            <a:spLocks noGrp="1"/>
          </p:cNvSpPr>
          <p:nvPr>
            <p:ph type="title"/>
          </p:nvPr>
        </p:nvSpPr>
        <p:spPr>
          <a:xfrm>
            <a:off x="677944" y="94295"/>
            <a:ext cx="11353800" cy="1008641"/>
          </a:xfrm>
        </p:spPr>
        <p:txBody>
          <a:bodyPr/>
          <a:lstStyle/>
          <a:p>
            <a:r>
              <a:rPr lang="en-US" b="1" dirty="0">
                <a:solidFill>
                  <a:srgbClr val="0000FF"/>
                </a:solidFill>
              </a:rPr>
              <a:t>What about tech transfer?</a:t>
            </a:r>
          </a:p>
        </p:txBody>
      </p:sp>
      <p:sp>
        <p:nvSpPr>
          <p:cNvPr id="4" name="Content Placeholder 2">
            <a:extLst>
              <a:ext uri="{FF2B5EF4-FFF2-40B4-BE49-F238E27FC236}">
                <a16:creationId xmlns:a16="http://schemas.microsoft.com/office/drawing/2014/main" id="{2CC8653C-874A-3149-B750-AC9BF09B3943}"/>
              </a:ext>
            </a:extLst>
          </p:cNvPr>
          <p:cNvSpPr txBox="1">
            <a:spLocks/>
          </p:cNvSpPr>
          <p:nvPr/>
        </p:nvSpPr>
        <p:spPr>
          <a:xfrm>
            <a:off x="160256" y="1102936"/>
            <a:ext cx="11736371" cy="5026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3600" dirty="0"/>
              <a:t>Received NIST Technology Maturation Acceleration Program funding – for technology transfer and commercialization</a:t>
            </a:r>
          </a:p>
          <a:p>
            <a:pPr lvl="1">
              <a:spcBef>
                <a:spcPts val="1700"/>
              </a:spcBef>
            </a:pPr>
            <a:r>
              <a:rPr lang="en-US" sz="3600" dirty="0"/>
              <a:t>Integrating with Next Generation Database Access Control</a:t>
            </a:r>
          </a:p>
          <a:p>
            <a:pPr lvl="1">
              <a:spcBef>
                <a:spcPts val="1700"/>
              </a:spcBef>
            </a:pPr>
            <a:r>
              <a:rPr lang="en-US" sz="3600" dirty="0"/>
              <a:t>Patent approved – assures availability of technology</a:t>
            </a:r>
          </a:p>
          <a:p>
            <a:pPr lvl="1">
              <a:spcBef>
                <a:spcPts val="1700"/>
              </a:spcBef>
            </a:pPr>
            <a:r>
              <a:rPr lang="en-US" sz="3600" u="sng" dirty="0"/>
              <a:t>Hyperledger component nearing completion</a:t>
            </a:r>
          </a:p>
          <a:p>
            <a:pPr marL="0" indent="0">
              <a:buNone/>
            </a:pPr>
            <a:endParaRPr lang="en-US" sz="3600" dirty="0"/>
          </a:p>
          <a:p>
            <a:pPr marL="0" indent="0">
              <a:buNone/>
            </a:pPr>
            <a:endParaRPr lang="en-US" sz="3600" dirty="0"/>
          </a:p>
        </p:txBody>
      </p:sp>
    </p:spTree>
    <p:extLst>
      <p:ext uri="{BB962C8B-B14F-4D97-AF65-F5344CB8AC3E}">
        <p14:creationId xmlns:p14="http://schemas.microsoft.com/office/powerpoint/2010/main" val="14093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2D1-877E-4448-9893-F7772229C589}"/>
              </a:ext>
            </a:extLst>
          </p:cNvPr>
          <p:cNvSpPr>
            <a:spLocks noGrp="1"/>
          </p:cNvSpPr>
          <p:nvPr>
            <p:ph type="title"/>
          </p:nvPr>
        </p:nvSpPr>
        <p:spPr>
          <a:xfrm>
            <a:off x="734505" y="91748"/>
            <a:ext cx="10515600" cy="945201"/>
          </a:xfrm>
        </p:spPr>
        <p:txBody>
          <a:bodyPr/>
          <a:lstStyle/>
          <a:p>
            <a:r>
              <a:rPr lang="en-US" dirty="0">
                <a:solidFill>
                  <a:srgbClr val="0000FF"/>
                </a:solidFill>
              </a:rPr>
              <a:t>Hyperledger </a:t>
            </a:r>
            <a:r>
              <a:rPr lang="en-US" dirty="0" err="1">
                <a:solidFill>
                  <a:srgbClr val="0000FF"/>
                </a:solidFill>
              </a:rPr>
              <a:t>blockmatrix</a:t>
            </a:r>
            <a:r>
              <a:rPr lang="en-US" dirty="0">
                <a:solidFill>
                  <a:srgbClr val="0000FF"/>
                </a:solidFill>
              </a:rPr>
              <a:t> implementation</a:t>
            </a:r>
          </a:p>
        </p:txBody>
      </p:sp>
      <p:sp>
        <p:nvSpPr>
          <p:cNvPr id="3" name="Content Placeholder 2">
            <a:extLst>
              <a:ext uri="{FF2B5EF4-FFF2-40B4-BE49-F238E27FC236}">
                <a16:creationId xmlns:a16="http://schemas.microsoft.com/office/drawing/2014/main" id="{895D0A52-F0F4-4040-921A-5FF31114F818}"/>
              </a:ext>
            </a:extLst>
          </p:cNvPr>
          <p:cNvSpPr>
            <a:spLocks noGrp="1"/>
          </p:cNvSpPr>
          <p:nvPr>
            <p:ph idx="1"/>
          </p:nvPr>
        </p:nvSpPr>
        <p:spPr>
          <a:xfrm>
            <a:off x="679907" y="1165748"/>
            <a:ext cx="11150731" cy="5600504"/>
          </a:xfrm>
        </p:spPr>
        <p:txBody>
          <a:bodyPr>
            <a:normAutofit/>
          </a:bodyPr>
          <a:lstStyle/>
          <a:p>
            <a:pPr>
              <a:spcAft>
                <a:spcPts val="1200"/>
              </a:spcAft>
            </a:pPr>
            <a:r>
              <a:rPr lang="en-US" sz="3200" dirty="0"/>
              <a:t>Hyperledger is widely-used open source project started by IBM, Intel, and SAP</a:t>
            </a:r>
          </a:p>
          <a:p>
            <a:pPr>
              <a:spcAft>
                <a:spcPts val="1200"/>
              </a:spcAft>
            </a:pPr>
            <a:r>
              <a:rPr lang="en-US" sz="3200" dirty="0"/>
              <a:t>Hyperledger Fabric - intended for large distributed systems</a:t>
            </a:r>
          </a:p>
          <a:p>
            <a:pPr>
              <a:spcAft>
                <a:spcPts val="1200"/>
              </a:spcAft>
            </a:pPr>
            <a:r>
              <a:rPr lang="en-US" sz="3200" dirty="0" err="1"/>
              <a:t>Blockmatrix</a:t>
            </a:r>
            <a:r>
              <a:rPr lang="en-US" sz="3200" dirty="0"/>
              <a:t> to be dynamic, increasing capacity as more blocks are added</a:t>
            </a:r>
          </a:p>
          <a:p>
            <a:pPr>
              <a:spcAft>
                <a:spcPts val="1200"/>
              </a:spcAft>
            </a:pPr>
            <a:r>
              <a:rPr lang="en-US" sz="3200" dirty="0"/>
              <a:t>Designed to use existing API as closely as possible – add blocks in same manner as adding to blockchain</a:t>
            </a:r>
          </a:p>
          <a:p>
            <a:pPr>
              <a:spcAft>
                <a:spcPts val="1200"/>
              </a:spcAft>
            </a:pPr>
            <a:r>
              <a:rPr lang="en-US" sz="3200" dirty="0"/>
              <a:t>Additional API functions to delete/edit, manage access control</a:t>
            </a:r>
          </a:p>
          <a:p>
            <a:endParaRPr lang="en-US" sz="3200" dirty="0"/>
          </a:p>
        </p:txBody>
      </p:sp>
    </p:spTree>
    <p:extLst>
      <p:ext uri="{BB962C8B-B14F-4D97-AF65-F5344CB8AC3E}">
        <p14:creationId xmlns:p14="http://schemas.microsoft.com/office/powerpoint/2010/main" val="3493806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D0E7-CD9B-7745-A832-74D0F45A5768}"/>
              </a:ext>
            </a:extLst>
          </p:cNvPr>
          <p:cNvSpPr>
            <a:spLocks noGrp="1"/>
          </p:cNvSpPr>
          <p:nvPr>
            <p:ph type="title"/>
          </p:nvPr>
        </p:nvSpPr>
        <p:spPr>
          <a:xfrm>
            <a:off x="838200" y="129231"/>
            <a:ext cx="10515600" cy="1325563"/>
          </a:xfrm>
        </p:spPr>
        <p:txBody>
          <a:bodyPr/>
          <a:lstStyle/>
          <a:p>
            <a:r>
              <a:rPr lang="en-US" dirty="0">
                <a:solidFill>
                  <a:srgbClr val="0000FF"/>
                </a:solidFill>
              </a:rPr>
              <a:t>Block Structure for Hyperledger</a:t>
            </a:r>
          </a:p>
        </p:txBody>
      </p:sp>
      <p:sp>
        <p:nvSpPr>
          <p:cNvPr id="4" name="Content Placeholder 3">
            <a:extLst>
              <a:ext uri="{FF2B5EF4-FFF2-40B4-BE49-F238E27FC236}">
                <a16:creationId xmlns:a16="http://schemas.microsoft.com/office/drawing/2014/main" id="{BDE395F3-91B3-6D4E-AA03-F41117C9B43D}"/>
              </a:ext>
            </a:extLst>
          </p:cNvPr>
          <p:cNvSpPr>
            <a:spLocks noGrp="1"/>
          </p:cNvSpPr>
          <p:nvPr>
            <p:ph sz="half" idx="1"/>
          </p:nvPr>
        </p:nvSpPr>
        <p:spPr>
          <a:xfrm>
            <a:off x="838200" y="1438745"/>
            <a:ext cx="5181600" cy="5290023"/>
          </a:xfrm>
        </p:spPr>
        <p:txBody>
          <a:bodyPr>
            <a:normAutofit/>
          </a:bodyPr>
          <a:lstStyle/>
          <a:p>
            <a:pPr>
              <a:spcAft>
                <a:spcPts val="1200"/>
              </a:spcAft>
            </a:pPr>
            <a:r>
              <a:rPr lang="en-US" dirty="0"/>
              <a:t>Blocks store key value pairs instead of transactions</a:t>
            </a:r>
          </a:p>
          <a:p>
            <a:pPr>
              <a:spcAft>
                <a:spcPts val="1200"/>
              </a:spcAft>
            </a:pPr>
            <a:r>
              <a:rPr lang="en-US" dirty="0"/>
              <a:t>The key is stored in the block header along with the block number</a:t>
            </a:r>
          </a:p>
          <a:p>
            <a:pPr>
              <a:spcAft>
                <a:spcPts val="1200"/>
              </a:spcAft>
            </a:pPr>
            <a:r>
              <a:rPr lang="en-US" dirty="0"/>
              <a:t>The value is stored in the block’s data field</a:t>
            </a:r>
          </a:p>
          <a:p>
            <a:pPr>
              <a:spcAft>
                <a:spcPts val="1200"/>
              </a:spcAft>
            </a:pPr>
            <a:r>
              <a:rPr lang="en-US" dirty="0"/>
              <a:t>No need to store the hash of the previous block</a:t>
            </a:r>
          </a:p>
        </p:txBody>
      </p:sp>
      <p:pic>
        <p:nvPicPr>
          <p:cNvPr id="7" name="Content Placeholder 6">
            <a:extLst>
              <a:ext uri="{FF2B5EF4-FFF2-40B4-BE49-F238E27FC236}">
                <a16:creationId xmlns:a16="http://schemas.microsoft.com/office/drawing/2014/main" id="{F5846CF6-AC56-654F-BBF7-2940D42F598A}"/>
              </a:ext>
            </a:extLst>
          </p:cNvPr>
          <p:cNvPicPr>
            <a:picLocks noGrp="1" noChangeAspect="1"/>
          </p:cNvPicPr>
          <p:nvPr>
            <p:ph sz="half" idx="2"/>
          </p:nvPr>
        </p:nvPicPr>
        <p:blipFill>
          <a:blip r:embed="rId2"/>
          <a:stretch>
            <a:fillRect/>
          </a:stretch>
        </p:blipFill>
        <p:spPr>
          <a:xfrm>
            <a:off x="7776219" y="1825625"/>
            <a:ext cx="3577581" cy="3577581"/>
          </a:xfrm>
        </p:spPr>
      </p:pic>
    </p:spTree>
    <p:extLst>
      <p:ext uri="{BB962C8B-B14F-4D97-AF65-F5344CB8AC3E}">
        <p14:creationId xmlns:p14="http://schemas.microsoft.com/office/powerpoint/2010/main" val="425629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62ACF-E7A0-3C4F-BBF4-71ECDEDC66FE}"/>
              </a:ext>
            </a:extLst>
          </p:cNvPr>
          <p:cNvSpPr>
            <a:spLocks noGrp="1"/>
          </p:cNvSpPr>
          <p:nvPr>
            <p:ph type="title"/>
          </p:nvPr>
        </p:nvSpPr>
        <p:spPr>
          <a:xfrm>
            <a:off x="838200" y="186016"/>
            <a:ext cx="10515600" cy="1325563"/>
          </a:xfrm>
        </p:spPr>
        <p:txBody>
          <a:bodyPr/>
          <a:lstStyle/>
          <a:p>
            <a:r>
              <a:rPr lang="en-US" dirty="0" err="1">
                <a:solidFill>
                  <a:srgbClr val="0000FF"/>
                </a:solidFill>
              </a:rPr>
              <a:t>BlockchainInfo</a:t>
            </a:r>
            <a:r>
              <a:rPr lang="en-US" dirty="0">
                <a:solidFill>
                  <a:srgbClr val="0000FF"/>
                </a:solidFill>
              </a:rPr>
              <a:t> vs </a:t>
            </a:r>
            <a:r>
              <a:rPr lang="en-US" dirty="0" err="1">
                <a:solidFill>
                  <a:srgbClr val="0000FF"/>
                </a:solidFill>
              </a:rPr>
              <a:t>BlockMatrixInfo</a:t>
            </a:r>
            <a:endParaRPr lang="en-US" dirty="0">
              <a:solidFill>
                <a:srgbClr val="0000FF"/>
              </a:solidFill>
            </a:endParaRPr>
          </a:p>
        </p:txBody>
      </p:sp>
      <p:sp>
        <p:nvSpPr>
          <p:cNvPr id="3" name="Content Placeholder 2">
            <a:extLst>
              <a:ext uri="{FF2B5EF4-FFF2-40B4-BE49-F238E27FC236}">
                <a16:creationId xmlns:a16="http://schemas.microsoft.com/office/drawing/2014/main" id="{1C9186B5-E943-664E-8A8D-5EFAE6CA6144}"/>
              </a:ext>
            </a:extLst>
          </p:cNvPr>
          <p:cNvSpPr>
            <a:spLocks noGrp="1"/>
          </p:cNvSpPr>
          <p:nvPr>
            <p:ph sz="half" idx="1"/>
          </p:nvPr>
        </p:nvSpPr>
        <p:spPr>
          <a:xfrm>
            <a:off x="838200" y="1825625"/>
            <a:ext cx="4789602" cy="4351338"/>
          </a:xfrm>
        </p:spPr>
        <p:txBody>
          <a:bodyPr>
            <a:normAutofit/>
          </a:bodyPr>
          <a:lstStyle/>
          <a:p>
            <a:pPr marL="0" indent="0">
              <a:buNone/>
            </a:pPr>
            <a:r>
              <a:rPr lang="en-US" dirty="0">
                <a:solidFill>
                  <a:srgbClr val="CC7832"/>
                </a:solidFill>
              </a:rPr>
              <a:t>message </a:t>
            </a:r>
            <a:r>
              <a:rPr lang="en-US" dirty="0" err="1"/>
              <a:t>BlockchainInfo</a:t>
            </a:r>
            <a:r>
              <a:rPr lang="en-US" dirty="0"/>
              <a:t> {</a:t>
            </a:r>
            <a:br>
              <a:rPr lang="en-US" dirty="0"/>
            </a:br>
            <a:r>
              <a:rPr lang="en-US" dirty="0"/>
              <a:t>    </a:t>
            </a:r>
            <a:r>
              <a:rPr lang="en-US" dirty="0">
                <a:solidFill>
                  <a:srgbClr val="CC7832"/>
                </a:solidFill>
              </a:rPr>
              <a:t>uint64 </a:t>
            </a:r>
            <a:r>
              <a:rPr lang="en-US" dirty="0"/>
              <a:t>height = </a:t>
            </a:r>
            <a:r>
              <a:rPr lang="en-US" dirty="0">
                <a:solidFill>
                  <a:srgbClr val="6897BB"/>
                </a:solidFill>
              </a:rPr>
              <a:t>1</a:t>
            </a:r>
            <a:r>
              <a:rPr lang="en-US" dirty="0">
                <a:solidFill>
                  <a:srgbClr val="CC7832"/>
                </a:solidFill>
              </a:rPr>
              <a:t>;</a:t>
            </a:r>
            <a:br>
              <a:rPr lang="en-US" dirty="0">
                <a:solidFill>
                  <a:srgbClr val="CC7832"/>
                </a:solidFill>
              </a:rPr>
            </a:br>
            <a:r>
              <a:rPr lang="en-US" dirty="0">
                <a:solidFill>
                  <a:srgbClr val="CC7832"/>
                </a:solidFill>
              </a:rPr>
              <a:t>    bytes </a:t>
            </a:r>
            <a:r>
              <a:rPr lang="en-US" dirty="0" err="1"/>
              <a:t>currentBlockHash</a:t>
            </a:r>
            <a:r>
              <a:rPr lang="en-US" dirty="0"/>
              <a:t> = </a:t>
            </a:r>
            <a:r>
              <a:rPr lang="en-US" dirty="0">
                <a:solidFill>
                  <a:srgbClr val="6897BB"/>
                </a:solidFill>
              </a:rPr>
              <a:t>2</a:t>
            </a:r>
            <a:r>
              <a:rPr lang="en-US" dirty="0">
                <a:solidFill>
                  <a:srgbClr val="CC7832"/>
                </a:solidFill>
              </a:rPr>
              <a:t>;</a:t>
            </a:r>
            <a:br>
              <a:rPr lang="en-US" dirty="0">
                <a:solidFill>
                  <a:srgbClr val="CC7832"/>
                </a:solidFill>
              </a:rPr>
            </a:br>
            <a:r>
              <a:rPr lang="en-US" dirty="0">
                <a:solidFill>
                  <a:srgbClr val="CC7832"/>
                </a:solidFill>
              </a:rPr>
              <a:t>    bytes </a:t>
            </a:r>
            <a:r>
              <a:rPr lang="en-US" dirty="0" err="1"/>
              <a:t>previousBlockHash</a:t>
            </a:r>
            <a:r>
              <a:rPr lang="en-US" dirty="0"/>
              <a:t> = </a:t>
            </a:r>
            <a:r>
              <a:rPr lang="en-US" dirty="0">
                <a:solidFill>
                  <a:srgbClr val="6897BB"/>
                </a:solidFill>
              </a:rPr>
              <a:t>3</a:t>
            </a:r>
            <a:r>
              <a:rPr lang="en-US" dirty="0">
                <a:solidFill>
                  <a:srgbClr val="CC7832"/>
                </a:solidFill>
              </a:rPr>
              <a:t>;</a:t>
            </a:r>
          </a:p>
          <a:p>
            <a:pPr marL="0" indent="0">
              <a:buNone/>
            </a:pPr>
            <a:r>
              <a:rPr lang="en-US" dirty="0"/>
              <a:t>}</a:t>
            </a:r>
          </a:p>
        </p:txBody>
      </p:sp>
      <p:sp>
        <p:nvSpPr>
          <p:cNvPr id="4" name="Content Placeholder 3">
            <a:extLst>
              <a:ext uri="{FF2B5EF4-FFF2-40B4-BE49-F238E27FC236}">
                <a16:creationId xmlns:a16="http://schemas.microsoft.com/office/drawing/2014/main" id="{4B882745-498B-5648-85A8-8BB9F7F3EC40}"/>
              </a:ext>
            </a:extLst>
          </p:cNvPr>
          <p:cNvSpPr>
            <a:spLocks noGrp="1"/>
          </p:cNvSpPr>
          <p:nvPr>
            <p:ph sz="half" idx="2"/>
          </p:nvPr>
        </p:nvSpPr>
        <p:spPr>
          <a:xfrm>
            <a:off x="6172200" y="1825625"/>
            <a:ext cx="6019800" cy="4351338"/>
          </a:xfrm>
        </p:spPr>
        <p:txBody>
          <a:bodyPr>
            <a:normAutofit/>
          </a:bodyPr>
          <a:lstStyle/>
          <a:p>
            <a:pPr marL="0" indent="0">
              <a:buNone/>
            </a:pPr>
            <a:r>
              <a:rPr lang="en-US" dirty="0">
                <a:solidFill>
                  <a:srgbClr val="CC7832"/>
                </a:solidFill>
              </a:rPr>
              <a:t>message </a:t>
            </a:r>
            <a:r>
              <a:rPr lang="en-US" dirty="0" err="1"/>
              <a:t>BlockMatrixInfo</a:t>
            </a:r>
            <a:r>
              <a:rPr lang="en-US" dirty="0"/>
              <a:t> {</a:t>
            </a:r>
            <a:br>
              <a:rPr lang="en-US" dirty="0"/>
            </a:br>
            <a:r>
              <a:rPr lang="en-US" dirty="0"/>
              <a:t>    </a:t>
            </a:r>
            <a:r>
              <a:rPr lang="en-US" dirty="0">
                <a:solidFill>
                  <a:srgbClr val="CC7832"/>
                </a:solidFill>
              </a:rPr>
              <a:t>uint64 </a:t>
            </a:r>
            <a:r>
              <a:rPr lang="en-US" dirty="0"/>
              <a:t>size = </a:t>
            </a:r>
            <a:r>
              <a:rPr lang="en-US" dirty="0">
                <a:solidFill>
                  <a:srgbClr val="6897BB"/>
                </a:solidFill>
              </a:rPr>
              <a:t>1</a:t>
            </a:r>
            <a:r>
              <a:rPr lang="en-US" dirty="0">
                <a:solidFill>
                  <a:srgbClr val="CC7832"/>
                </a:solidFill>
              </a:rPr>
              <a:t>;</a:t>
            </a:r>
            <a:br>
              <a:rPr lang="en-US" dirty="0">
                <a:solidFill>
                  <a:srgbClr val="CC7832"/>
                </a:solidFill>
              </a:rPr>
            </a:br>
            <a:r>
              <a:rPr lang="en-US" dirty="0">
                <a:solidFill>
                  <a:srgbClr val="CC7832"/>
                </a:solidFill>
              </a:rPr>
              <a:t>    uint64 </a:t>
            </a:r>
            <a:r>
              <a:rPr lang="en-US" dirty="0" err="1"/>
              <a:t>blockCount</a:t>
            </a:r>
            <a:r>
              <a:rPr lang="en-US" dirty="0"/>
              <a:t> = </a:t>
            </a:r>
            <a:r>
              <a:rPr lang="en-US" dirty="0">
                <a:solidFill>
                  <a:srgbClr val="6897BB"/>
                </a:solidFill>
              </a:rPr>
              <a:t>2</a:t>
            </a:r>
            <a:r>
              <a:rPr lang="en-US" dirty="0">
                <a:solidFill>
                  <a:srgbClr val="CC7832"/>
                </a:solidFill>
              </a:rPr>
              <a:t>;</a:t>
            </a:r>
            <a:br>
              <a:rPr lang="en-US" dirty="0">
                <a:solidFill>
                  <a:srgbClr val="CC7832"/>
                </a:solidFill>
              </a:rPr>
            </a:br>
            <a:r>
              <a:rPr lang="en-US" dirty="0">
                <a:solidFill>
                  <a:srgbClr val="CC7832"/>
                </a:solidFill>
              </a:rPr>
              <a:t>    repeated bytes </a:t>
            </a:r>
            <a:r>
              <a:rPr lang="en-US" dirty="0" err="1"/>
              <a:t>rowHashes</a:t>
            </a:r>
            <a:r>
              <a:rPr lang="en-US" dirty="0"/>
              <a:t> = </a:t>
            </a:r>
            <a:r>
              <a:rPr lang="en-US" dirty="0">
                <a:solidFill>
                  <a:srgbClr val="6897BB"/>
                </a:solidFill>
              </a:rPr>
              <a:t>3</a:t>
            </a:r>
            <a:r>
              <a:rPr lang="en-US" dirty="0">
                <a:solidFill>
                  <a:srgbClr val="CC7832"/>
                </a:solidFill>
              </a:rPr>
              <a:t>;</a:t>
            </a:r>
            <a:br>
              <a:rPr lang="en-US" dirty="0">
                <a:solidFill>
                  <a:srgbClr val="CC7832"/>
                </a:solidFill>
              </a:rPr>
            </a:br>
            <a:r>
              <a:rPr lang="en-US" dirty="0">
                <a:solidFill>
                  <a:srgbClr val="CC7832"/>
                </a:solidFill>
              </a:rPr>
              <a:t>    repeated bytes </a:t>
            </a:r>
            <a:r>
              <a:rPr lang="en-US" dirty="0" err="1"/>
              <a:t>columnHashes</a:t>
            </a:r>
            <a:r>
              <a:rPr lang="en-US" dirty="0"/>
              <a:t> = </a:t>
            </a:r>
            <a:r>
              <a:rPr lang="en-US" dirty="0">
                <a:solidFill>
                  <a:srgbClr val="6897BB"/>
                </a:solidFill>
              </a:rPr>
              <a:t>4</a:t>
            </a:r>
            <a:r>
              <a:rPr lang="en-US" dirty="0">
                <a:solidFill>
                  <a:srgbClr val="CC7832"/>
                </a:solidFill>
              </a:rPr>
              <a:t>;</a:t>
            </a:r>
          </a:p>
          <a:p>
            <a:pPr marL="0" indent="0">
              <a:buNone/>
            </a:pP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450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B01F-C591-CE49-8239-8E491960F353}"/>
              </a:ext>
            </a:extLst>
          </p:cNvPr>
          <p:cNvSpPr>
            <a:spLocks noGrp="1"/>
          </p:cNvSpPr>
          <p:nvPr>
            <p:ph type="title"/>
          </p:nvPr>
        </p:nvSpPr>
        <p:spPr/>
        <p:txBody>
          <a:bodyPr/>
          <a:lstStyle/>
          <a:p>
            <a:r>
              <a:rPr lang="en-US" dirty="0">
                <a:solidFill>
                  <a:srgbClr val="0000FF"/>
                </a:solidFill>
              </a:rPr>
              <a:t>Hyperledger</a:t>
            </a:r>
            <a:br>
              <a:rPr lang="en-US" dirty="0">
                <a:solidFill>
                  <a:srgbClr val="0000FF"/>
                </a:solidFill>
              </a:rPr>
            </a:br>
            <a:r>
              <a:rPr lang="en-US" dirty="0">
                <a:solidFill>
                  <a:srgbClr val="0000FF"/>
                </a:solidFill>
              </a:rPr>
              <a:t>Example</a:t>
            </a:r>
          </a:p>
        </p:txBody>
      </p:sp>
      <p:pic>
        <p:nvPicPr>
          <p:cNvPr id="6" name="Content Placeholder 5">
            <a:extLst>
              <a:ext uri="{FF2B5EF4-FFF2-40B4-BE49-F238E27FC236}">
                <a16:creationId xmlns:a16="http://schemas.microsoft.com/office/drawing/2014/main" id="{E694F12E-96FF-5B4B-9980-1B411BE02238}"/>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953000" y="228600"/>
            <a:ext cx="6400800" cy="6400800"/>
          </a:xfrm>
        </p:spPr>
      </p:pic>
    </p:spTree>
    <p:extLst>
      <p:ext uri="{BB962C8B-B14F-4D97-AF65-F5344CB8AC3E}">
        <p14:creationId xmlns:p14="http://schemas.microsoft.com/office/powerpoint/2010/main" val="2736547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B01F-C591-CE49-8239-8E491960F353}"/>
              </a:ext>
            </a:extLst>
          </p:cNvPr>
          <p:cNvSpPr>
            <a:spLocks noGrp="1"/>
          </p:cNvSpPr>
          <p:nvPr>
            <p:ph type="title"/>
          </p:nvPr>
        </p:nvSpPr>
        <p:spPr>
          <a:xfrm>
            <a:off x="838200" y="365125"/>
            <a:ext cx="4114800" cy="1325563"/>
          </a:xfrm>
        </p:spPr>
        <p:txBody>
          <a:bodyPr/>
          <a:lstStyle/>
          <a:p>
            <a:r>
              <a:rPr lang="en-US" dirty="0">
                <a:solidFill>
                  <a:srgbClr val="0000FF"/>
                </a:solidFill>
              </a:rPr>
              <a:t>Hyperledger</a:t>
            </a:r>
            <a:br>
              <a:rPr lang="en-US" dirty="0">
                <a:solidFill>
                  <a:srgbClr val="0000FF"/>
                </a:solidFill>
              </a:rPr>
            </a:br>
            <a:r>
              <a:rPr lang="en-US" dirty="0">
                <a:solidFill>
                  <a:srgbClr val="0000FF"/>
                </a:solidFill>
              </a:rPr>
              <a:t>Example</a:t>
            </a:r>
          </a:p>
        </p:txBody>
      </p:sp>
      <p:sp>
        <p:nvSpPr>
          <p:cNvPr id="4" name="TextBox 3">
            <a:extLst>
              <a:ext uri="{FF2B5EF4-FFF2-40B4-BE49-F238E27FC236}">
                <a16:creationId xmlns:a16="http://schemas.microsoft.com/office/drawing/2014/main" id="{02C7ED94-EB73-494A-92A7-558490A961F2}"/>
              </a:ext>
            </a:extLst>
          </p:cNvPr>
          <p:cNvSpPr txBox="1"/>
          <p:nvPr/>
        </p:nvSpPr>
        <p:spPr>
          <a:xfrm>
            <a:off x="838200" y="1690688"/>
            <a:ext cx="3400425"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AddBlock</a:t>
            </a:r>
            <a:r>
              <a:rPr lang="en-US" dirty="0"/>
              <a:t>(2, “key2”, “value2”)</a:t>
            </a:r>
          </a:p>
        </p:txBody>
      </p:sp>
      <p:pic>
        <p:nvPicPr>
          <p:cNvPr id="9" name="Picture 8">
            <a:extLst>
              <a:ext uri="{FF2B5EF4-FFF2-40B4-BE49-F238E27FC236}">
                <a16:creationId xmlns:a16="http://schemas.microsoft.com/office/drawing/2014/main" id="{086F1528-93DC-0A42-91AC-A1BF08D96A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228600"/>
            <a:ext cx="6400800" cy="6400800"/>
          </a:xfrm>
          <a:prstGeom prst="rect">
            <a:avLst/>
          </a:prstGeom>
        </p:spPr>
      </p:pic>
    </p:spTree>
    <p:extLst>
      <p:ext uri="{BB962C8B-B14F-4D97-AF65-F5344CB8AC3E}">
        <p14:creationId xmlns:p14="http://schemas.microsoft.com/office/powerpoint/2010/main" val="4119470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B01F-C591-CE49-8239-8E491960F353}"/>
              </a:ext>
            </a:extLst>
          </p:cNvPr>
          <p:cNvSpPr>
            <a:spLocks noGrp="1"/>
          </p:cNvSpPr>
          <p:nvPr>
            <p:ph type="title"/>
          </p:nvPr>
        </p:nvSpPr>
        <p:spPr>
          <a:xfrm>
            <a:off x="838200" y="365125"/>
            <a:ext cx="4114800" cy="1325563"/>
          </a:xfrm>
        </p:spPr>
        <p:txBody>
          <a:bodyPr/>
          <a:lstStyle/>
          <a:p>
            <a:r>
              <a:rPr lang="en-US" dirty="0">
                <a:solidFill>
                  <a:srgbClr val="0000FF"/>
                </a:solidFill>
              </a:rPr>
              <a:t>Hyperledger</a:t>
            </a:r>
            <a:br>
              <a:rPr lang="en-US" dirty="0">
                <a:solidFill>
                  <a:srgbClr val="0000FF"/>
                </a:solidFill>
              </a:rPr>
            </a:br>
            <a:r>
              <a:rPr lang="en-US" dirty="0">
                <a:solidFill>
                  <a:srgbClr val="0000FF"/>
                </a:solidFill>
              </a:rPr>
              <a:t>Example</a:t>
            </a:r>
          </a:p>
        </p:txBody>
      </p:sp>
      <p:sp>
        <p:nvSpPr>
          <p:cNvPr id="4" name="TextBox 3">
            <a:extLst>
              <a:ext uri="{FF2B5EF4-FFF2-40B4-BE49-F238E27FC236}">
                <a16:creationId xmlns:a16="http://schemas.microsoft.com/office/drawing/2014/main" id="{02C7ED94-EB73-494A-92A7-558490A961F2}"/>
              </a:ext>
            </a:extLst>
          </p:cNvPr>
          <p:cNvSpPr txBox="1"/>
          <p:nvPr/>
        </p:nvSpPr>
        <p:spPr>
          <a:xfrm>
            <a:off x="838200" y="1690688"/>
            <a:ext cx="3400425"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AddBlock</a:t>
            </a:r>
            <a:r>
              <a:rPr lang="en-US" dirty="0"/>
              <a:t>(3, “key3”, “value3”)</a:t>
            </a:r>
          </a:p>
        </p:txBody>
      </p:sp>
      <p:pic>
        <p:nvPicPr>
          <p:cNvPr id="8" name="Picture 7">
            <a:extLst>
              <a:ext uri="{FF2B5EF4-FFF2-40B4-BE49-F238E27FC236}">
                <a16:creationId xmlns:a16="http://schemas.microsoft.com/office/drawing/2014/main" id="{CBE4C57F-82E4-9E42-B837-59648BDA7F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48239" y="228600"/>
            <a:ext cx="6400800" cy="6400800"/>
          </a:xfrm>
          <a:prstGeom prst="rect">
            <a:avLst/>
          </a:prstGeom>
        </p:spPr>
      </p:pic>
    </p:spTree>
    <p:extLst>
      <p:ext uri="{BB962C8B-B14F-4D97-AF65-F5344CB8AC3E}">
        <p14:creationId xmlns:p14="http://schemas.microsoft.com/office/powerpoint/2010/main" val="1406736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B01F-C591-CE49-8239-8E491960F353}"/>
              </a:ext>
            </a:extLst>
          </p:cNvPr>
          <p:cNvSpPr>
            <a:spLocks noGrp="1"/>
          </p:cNvSpPr>
          <p:nvPr>
            <p:ph type="title"/>
          </p:nvPr>
        </p:nvSpPr>
        <p:spPr>
          <a:xfrm>
            <a:off x="838200" y="365125"/>
            <a:ext cx="4114800" cy="1325563"/>
          </a:xfrm>
        </p:spPr>
        <p:txBody>
          <a:bodyPr/>
          <a:lstStyle/>
          <a:p>
            <a:r>
              <a:rPr lang="en-US" dirty="0">
                <a:solidFill>
                  <a:srgbClr val="0000FF"/>
                </a:solidFill>
              </a:rPr>
              <a:t>Hyperledger</a:t>
            </a:r>
            <a:br>
              <a:rPr lang="en-US" dirty="0">
                <a:solidFill>
                  <a:srgbClr val="0000FF"/>
                </a:solidFill>
              </a:rPr>
            </a:br>
            <a:r>
              <a:rPr lang="en-US" dirty="0">
                <a:solidFill>
                  <a:srgbClr val="0000FF"/>
                </a:solidFill>
              </a:rPr>
              <a:t>Example</a:t>
            </a:r>
          </a:p>
        </p:txBody>
      </p:sp>
      <p:sp>
        <p:nvSpPr>
          <p:cNvPr id="4" name="TextBox 3">
            <a:extLst>
              <a:ext uri="{FF2B5EF4-FFF2-40B4-BE49-F238E27FC236}">
                <a16:creationId xmlns:a16="http://schemas.microsoft.com/office/drawing/2014/main" id="{02C7ED94-EB73-494A-92A7-558490A961F2}"/>
              </a:ext>
            </a:extLst>
          </p:cNvPr>
          <p:cNvSpPr txBox="1"/>
          <p:nvPr/>
        </p:nvSpPr>
        <p:spPr>
          <a:xfrm>
            <a:off x="838200" y="1690688"/>
            <a:ext cx="3400425"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DeleteBlock</a:t>
            </a:r>
            <a:r>
              <a:rPr lang="en-US" dirty="0"/>
              <a:t>(2)</a:t>
            </a:r>
          </a:p>
        </p:txBody>
      </p:sp>
      <p:pic>
        <p:nvPicPr>
          <p:cNvPr id="5" name="Picture 4">
            <a:extLst>
              <a:ext uri="{FF2B5EF4-FFF2-40B4-BE49-F238E27FC236}">
                <a16:creationId xmlns:a16="http://schemas.microsoft.com/office/drawing/2014/main" id="{000083B8-55FB-ED40-89C3-64EB795D84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28600"/>
            <a:ext cx="6400800" cy="6400800"/>
          </a:xfrm>
          <a:prstGeom prst="rect">
            <a:avLst/>
          </a:prstGeom>
        </p:spPr>
      </p:pic>
    </p:spTree>
    <p:extLst>
      <p:ext uri="{BB962C8B-B14F-4D97-AF65-F5344CB8AC3E}">
        <p14:creationId xmlns:p14="http://schemas.microsoft.com/office/powerpoint/2010/main" val="241425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7AB32-9147-724A-90C0-C433A8452951}"/>
              </a:ext>
            </a:extLst>
          </p:cNvPr>
          <p:cNvSpPr>
            <a:spLocks noGrp="1"/>
          </p:cNvSpPr>
          <p:nvPr>
            <p:ph type="title"/>
          </p:nvPr>
        </p:nvSpPr>
        <p:spPr>
          <a:xfrm>
            <a:off x="606287" y="365125"/>
            <a:ext cx="6410739" cy="1940753"/>
          </a:xfrm>
        </p:spPr>
        <p:txBody>
          <a:bodyPr>
            <a:normAutofit fontScale="90000"/>
          </a:bodyPr>
          <a:lstStyle/>
          <a:p>
            <a:r>
              <a:rPr lang="en-US" b="1" dirty="0">
                <a:solidFill>
                  <a:srgbClr val="0000FF"/>
                </a:solidFill>
              </a:rPr>
              <a:t>Blockchain/distributed ledger could use a different approach for many applications</a:t>
            </a:r>
          </a:p>
        </p:txBody>
      </p:sp>
      <p:pic>
        <p:nvPicPr>
          <p:cNvPr id="4" name="Picture 3">
            <a:extLst>
              <a:ext uri="{FF2B5EF4-FFF2-40B4-BE49-F238E27FC236}">
                <a16:creationId xmlns:a16="http://schemas.microsoft.com/office/drawing/2014/main" id="{E7BFF369-9AE1-0542-9AD9-0534BCA58E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9385" y="0"/>
            <a:ext cx="4911371" cy="6858000"/>
          </a:xfrm>
          <a:prstGeom prst="rect">
            <a:avLst/>
          </a:prstGeom>
        </p:spPr>
      </p:pic>
      <p:sp>
        <p:nvSpPr>
          <p:cNvPr id="5" name="TextBox 4">
            <a:extLst>
              <a:ext uri="{FF2B5EF4-FFF2-40B4-BE49-F238E27FC236}">
                <a16:creationId xmlns:a16="http://schemas.microsoft.com/office/drawing/2014/main" id="{BA985C66-4551-CD41-8B63-5C979045594E}"/>
              </a:ext>
            </a:extLst>
          </p:cNvPr>
          <p:cNvSpPr txBox="1"/>
          <p:nvPr/>
        </p:nvSpPr>
        <p:spPr>
          <a:xfrm>
            <a:off x="523834" y="2505670"/>
            <a:ext cx="5572165" cy="1477328"/>
          </a:xfrm>
          <a:prstGeom prst="rect">
            <a:avLst/>
          </a:prstGeom>
          <a:noFill/>
        </p:spPr>
        <p:txBody>
          <a:bodyPr wrap="square" rtlCol="0">
            <a:spAutoFit/>
          </a:bodyPr>
          <a:lstStyle/>
          <a:p>
            <a:r>
              <a:rPr lang="en-US" sz="2400" dirty="0"/>
              <a:t>Kuhn, R., </a:t>
            </a:r>
            <a:r>
              <a:rPr lang="en-US" sz="2400" dirty="0" err="1"/>
              <a:t>Yaga</a:t>
            </a:r>
            <a:r>
              <a:rPr lang="en-US" sz="2400" dirty="0"/>
              <a:t>, D., &amp; </a:t>
            </a:r>
            <a:r>
              <a:rPr lang="en-US" sz="2400" dirty="0" err="1"/>
              <a:t>Voas</a:t>
            </a:r>
            <a:r>
              <a:rPr lang="en-US" sz="2400" dirty="0"/>
              <a:t>, J. (2019). Rethinking distributed ledger technology. </a:t>
            </a:r>
            <a:r>
              <a:rPr lang="en-US" sz="2400" i="1" dirty="0"/>
              <a:t>IEEE</a:t>
            </a:r>
            <a:r>
              <a:rPr lang="en-US" sz="2400" dirty="0"/>
              <a:t> </a:t>
            </a:r>
            <a:r>
              <a:rPr lang="en-US" sz="2400" i="1" dirty="0"/>
              <a:t>Computer</a:t>
            </a:r>
            <a:r>
              <a:rPr lang="en-US" sz="2400" dirty="0"/>
              <a:t>, </a:t>
            </a:r>
            <a:r>
              <a:rPr lang="en-US" sz="2400" i="1" dirty="0"/>
              <a:t>52</a:t>
            </a:r>
            <a:r>
              <a:rPr lang="en-US" sz="2400" dirty="0"/>
              <a:t>(2), 68-72.</a:t>
            </a:r>
          </a:p>
          <a:p>
            <a:endParaRPr lang="en-US" dirty="0"/>
          </a:p>
        </p:txBody>
      </p:sp>
      <p:sp>
        <p:nvSpPr>
          <p:cNvPr id="6" name="TextBox 5">
            <a:extLst>
              <a:ext uri="{FF2B5EF4-FFF2-40B4-BE49-F238E27FC236}">
                <a16:creationId xmlns:a16="http://schemas.microsoft.com/office/drawing/2014/main" id="{74BF7A83-4648-1E43-9290-FCA306060443}"/>
              </a:ext>
            </a:extLst>
          </p:cNvPr>
          <p:cNvSpPr txBox="1"/>
          <p:nvPr/>
        </p:nvSpPr>
        <p:spPr>
          <a:xfrm>
            <a:off x="523834" y="5661878"/>
            <a:ext cx="5102087" cy="830997"/>
          </a:xfrm>
          <a:prstGeom prst="rect">
            <a:avLst/>
          </a:prstGeom>
          <a:noFill/>
        </p:spPr>
        <p:txBody>
          <a:bodyPr wrap="square" rtlCol="0">
            <a:spAutoFit/>
          </a:bodyPr>
          <a:lstStyle/>
          <a:p>
            <a:r>
              <a:rPr lang="en-US" sz="2400" dirty="0" err="1"/>
              <a:t>Stavrou</a:t>
            </a:r>
            <a:r>
              <a:rPr lang="en-US" sz="2400" dirty="0"/>
              <a:t>, A., &amp; </a:t>
            </a:r>
            <a:r>
              <a:rPr lang="en-US" sz="2400" dirty="0" err="1"/>
              <a:t>Voas</a:t>
            </a:r>
            <a:r>
              <a:rPr lang="en-US" sz="2400" dirty="0"/>
              <a:t>, J. (2017). Verified time. </a:t>
            </a:r>
            <a:r>
              <a:rPr lang="en-US" sz="2400" i="1" dirty="0"/>
              <a:t>IEEE</a:t>
            </a:r>
            <a:r>
              <a:rPr lang="en-US" sz="2400" dirty="0"/>
              <a:t> </a:t>
            </a:r>
            <a:r>
              <a:rPr lang="en-US" sz="2400" i="1" dirty="0"/>
              <a:t>Computer</a:t>
            </a:r>
            <a:r>
              <a:rPr lang="en-US" sz="2400" dirty="0"/>
              <a:t>, </a:t>
            </a:r>
            <a:r>
              <a:rPr lang="en-US" sz="2400" i="1" dirty="0"/>
              <a:t>50</a:t>
            </a:r>
            <a:r>
              <a:rPr lang="en-US" sz="2400" dirty="0"/>
              <a:t>(3), 78-82.</a:t>
            </a:r>
          </a:p>
        </p:txBody>
      </p:sp>
      <p:sp>
        <p:nvSpPr>
          <p:cNvPr id="7" name="TextBox 6">
            <a:extLst>
              <a:ext uri="{FF2B5EF4-FFF2-40B4-BE49-F238E27FC236}">
                <a16:creationId xmlns:a16="http://schemas.microsoft.com/office/drawing/2014/main" id="{51C994B0-0B3C-B04E-8FA6-849F83BB84BF}"/>
              </a:ext>
            </a:extLst>
          </p:cNvPr>
          <p:cNvSpPr txBox="1"/>
          <p:nvPr/>
        </p:nvSpPr>
        <p:spPr>
          <a:xfrm>
            <a:off x="523834" y="3899550"/>
            <a:ext cx="5029200" cy="1569660"/>
          </a:xfrm>
          <a:prstGeom prst="rect">
            <a:avLst/>
          </a:prstGeom>
          <a:noFill/>
        </p:spPr>
        <p:txBody>
          <a:bodyPr wrap="square" rtlCol="0">
            <a:spAutoFit/>
          </a:bodyPr>
          <a:lstStyle/>
          <a:p>
            <a:r>
              <a:rPr lang="en-US" sz="2400" dirty="0"/>
              <a:t>Kuhn, R. (2018). </a:t>
            </a:r>
            <a:r>
              <a:rPr lang="en-US" sz="2400" i="1" dirty="0"/>
              <a:t>A Data Structure for Integrity Protection with Erasure Capability</a:t>
            </a:r>
            <a:r>
              <a:rPr lang="en-US" sz="2400" dirty="0"/>
              <a:t>. National Institute of Standards and Technology.</a:t>
            </a:r>
          </a:p>
        </p:txBody>
      </p:sp>
    </p:spTree>
    <p:extLst>
      <p:ext uri="{BB962C8B-B14F-4D97-AF65-F5344CB8AC3E}">
        <p14:creationId xmlns:p14="http://schemas.microsoft.com/office/powerpoint/2010/main" val="205026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B01F-C591-CE49-8239-8E491960F353}"/>
              </a:ext>
            </a:extLst>
          </p:cNvPr>
          <p:cNvSpPr>
            <a:spLocks noGrp="1"/>
          </p:cNvSpPr>
          <p:nvPr>
            <p:ph type="title"/>
          </p:nvPr>
        </p:nvSpPr>
        <p:spPr>
          <a:xfrm>
            <a:off x="838200" y="365125"/>
            <a:ext cx="4114800" cy="1325563"/>
          </a:xfrm>
        </p:spPr>
        <p:txBody>
          <a:bodyPr/>
          <a:lstStyle/>
          <a:p>
            <a:r>
              <a:rPr lang="en-US" dirty="0">
                <a:solidFill>
                  <a:srgbClr val="0000FF"/>
                </a:solidFill>
              </a:rPr>
              <a:t>Hyperledger</a:t>
            </a:r>
            <a:br>
              <a:rPr lang="en-US" dirty="0">
                <a:solidFill>
                  <a:srgbClr val="0000FF"/>
                </a:solidFill>
              </a:rPr>
            </a:br>
            <a:r>
              <a:rPr lang="en-US" dirty="0">
                <a:solidFill>
                  <a:srgbClr val="0000FF"/>
                </a:solidFill>
              </a:rPr>
              <a:t>Example</a:t>
            </a:r>
          </a:p>
        </p:txBody>
      </p:sp>
      <p:sp>
        <p:nvSpPr>
          <p:cNvPr id="4" name="TextBox 3">
            <a:extLst>
              <a:ext uri="{FF2B5EF4-FFF2-40B4-BE49-F238E27FC236}">
                <a16:creationId xmlns:a16="http://schemas.microsoft.com/office/drawing/2014/main" id="{02C7ED94-EB73-494A-92A7-558490A961F2}"/>
              </a:ext>
            </a:extLst>
          </p:cNvPr>
          <p:cNvSpPr txBox="1"/>
          <p:nvPr/>
        </p:nvSpPr>
        <p:spPr>
          <a:xfrm>
            <a:off x="838200" y="1690688"/>
            <a:ext cx="3785558"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UpdateBlock</a:t>
            </a:r>
            <a:r>
              <a:rPr lang="en-US" dirty="0"/>
              <a:t>(“key3”, “</a:t>
            </a:r>
            <a:r>
              <a:rPr lang="en-US" dirty="0" err="1"/>
              <a:t>new_value</a:t>
            </a:r>
            <a:r>
              <a:rPr lang="en-US" dirty="0"/>
              <a:t>”)</a:t>
            </a:r>
          </a:p>
        </p:txBody>
      </p:sp>
      <p:pic>
        <p:nvPicPr>
          <p:cNvPr id="6" name="Picture 5">
            <a:extLst>
              <a:ext uri="{FF2B5EF4-FFF2-40B4-BE49-F238E27FC236}">
                <a16:creationId xmlns:a16="http://schemas.microsoft.com/office/drawing/2014/main" id="{B749E691-358E-EE48-9C77-17D6CB7B7C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228600"/>
            <a:ext cx="6400800" cy="6400800"/>
          </a:xfrm>
          <a:prstGeom prst="rect">
            <a:avLst/>
          </a:prstGeom>
        </p:spPr>
      </p:pic>
    </p:spTree>
    <p:extLst>
      <p:ext uri="{BB962C8B-B14F-4D97-AF65-F5344CB8AC3E}">
        <p14:creationId xmlns:p14="http://schemas.microsoft.com/office/powerpoint/2010/main" val="804442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ADFD32-696E-F748-AFAC-9F706E7BB64B}"/>
              </a:ext>
            </a:extLst>
          </p:cNvPr>
          <p:cNvSpPr>
            <a:spLocks noGrp="1"/>
          </p:cNvSpPr>
          <p:nvPr>
            <p:ph type="title"/>
          </p:nvPr>
        </p:nvSpPr>
        <p:spPr>
          <a:xfrm>
            <a:off x="838200" y="148308"/>
            <a:ext cx="10515600" cy="1325563"/>
          </a:xfrm>
        </p:spPr>
        <p:txBody>
          <a:bodyPr/>
          <a:lstStyle/>
          <a:p>
            <a:r>
              <a:rPr lang="en-US" dirty="0">
                <a:solidFill>
                  <a:srgbClr val="0000FF"/>
                </a:solidFill>
              </a:rPr>
              <a:t>Hyperledger Integration Summary</a:t>
            </a:r>
          </a:p>
        </p:txBody>
      </p:sp>
      <p:sp>
        <p:nvSpPr>
          <p:cNvPr id="5" name="Content Placeholder 4">
            <a:extLst>
              <a:ext uri="{FF2B5EF4-FFF2-40B4-BE49-F238E27FC236}">
                <a16:creationId xmlns:a16="http://schemas.microsoft.com/office/drawing/2014/main" id="{E6FF8139-7877-AA4F-9CBE-B6CB1388CB96}"/>
              </a:ext>
            </a:extLst>
          </p:cNvPr>
          <p:cNvSpPr>
            <a:spLocks noGrp="1"/>
          </p:cNvSpPr>
          <p:nvPr>
            <p:ph idx="1"/>
          </p:nvPr>
        </p:nvSpPr>
        <p:spPr/>
        <p:txBody>
          <a:bodyPr>
            <a:normAutofit/>
          </a:bodyPr>
          <a:lstStyle/>
          <a:p>
            <a:r>
              <a:rPr lang="en-US" sz="4000" dirty="0"/>
              <a:t>Blocks store key, value pairs</a:t>
            </a:r>
          </a:p>
          <a:p>
            <a:r>
              <a:rPr lang="en-US" sz="4000" dirty="0"/>
              <a:t>No need to store hashes</a:t>
            </a:r>
          </a:p>
          <a:p>
            <a:r>
              <a:rPr lang="en-US" sz="4000" dirty="0"/>
              <a:t>Instead of transactions, values are stored</a:t>
            </a:r>
          </a:p>
          <a:p>
            <a:r>
              <a:rPr lang="en-US" sz="4000" dirty="0"/>
              <a:t>Keys are stored in header</a:t>
            </a:r>
          </a:p>
          <a:p>
            <a:r>
              <a:rPr lang="en-US" sz="4000" dirty="0"/>
              <a:t>Each block still has a number</a:t>
            </a:r>
          </a:p>
          <a:p>
            <a:pPr marL="0" indent="0">
              <a:buNone/>
            </a:pPr>
            <a:endParaRPr lang="en-US" sz="3600" dirty="0"/>
          </a:p>
        </p:txBody>
      </p:sp>
    </p:spTree>
    <p:extLst>
      <p:ext uri="{BB962C8B-B14F-4D97-AF65-F5344CB8AC3E}">
        <p14:creationId xmlns:p14="http://schemas.microsoft.com/office/powerpoint/2010/main" val="258406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FFAF-78D3-6B45-9BBC-647A67E5645E}"/>
              </a:ext>
            </a:extLst>
          </p:cNvPr>
          <p:cNvSpPr>
            <a:spLocks noGrp="1"/>
          </p:cNvSpPr>
          <p:nvPr>
            <p:ph type="title"/>
          </p:nvPr>
        </p:nvSpPr>
        <p:spPr>
          <a:xfrm>
            <a:off x="734505" y="0"/>
            <a:ext cx="11353800" cy="1325563"/>
          </a:xfrm>
        </p:spPr>
        <p:txBody>
          <a:bodyPr/>
          <a:lstStyle/>
          <a:p>
            <a:r>
              <a:rPr lang="en-US" b="1" dirty="0">
                <a:solidFill>
                  <a:srgbClr val="0000FF"/>
                </a:solidFill>
              </a:rPr>
              <a:t>Where are we now?</a:t>
            </a:r>
          </a:p>
        </p:txBody>
      </p:sp>
      <p:sp>
        <p:nvSpPr>
          <p:cNvPr id="3" name="Content Placeholder 2">
            <a:extLst>
              <a:ext uri="{FF2B5EF4-FFF2-40B4-BE49-F238E27FC236}">
                <a16:creationId xmlns:a16="http://schemas.microsoft.com/office/drawing/2014/main" id="{366EFC39-7D85-CA49-BF54-9123CF9BF892}"/>
              </a:ext>
            </a:extLst>
          </p:cNvPr>
          <p:cNvSpPr>
            <a:spLocks noGrp="1"/>
          </p:cNvSpPr>
          <p:nvPr>
            <p:ph idx="1"/>
          </p:nvPr>
        </p:nvSpPr>
        <p:spPr>
          <a:xfrm>
            <a:off x="221864" y="2649745"/>
            <a:ext cx="11131933" cy="1227064"/>
          </a:xfrm>
        </p:spPr>
        <p:txBody>
          <a:bodyPr>
            <a:normAutofit/>
          </a:bodyPr>
          <a:lstStyle/>
          <a:p>
            <a:pPr lvl="1">
              <a:spcBef>
                <a:spcPts val="1700"/>
              </a:spcBef>
            </a:pPr>
            <a:r>
              <a:rPr lang="en-US" sz="3600" dirty="0"/>
              <a:t>Implement </a:t>
            </a:r>
            <a:r>
              <a:rPr lang="en-US" sz="3600" dirty="0" err="1"/>
              <a:t>blockmatrix</a:t>
            </a:r>
            <a:r>
              <a:rPr lang="en-US" sz="3600" dirty="0"/>
              <a:t> as plug-and-play component in Hyperledger Fabric  – nearly completed</a:t>
            </a:r>
          </a:p>
          <a:p>
            <a:endParaRPr lang="en-US" sz="3200" dirty="0"/>
          </a:p>
        </p:txBody>
      </p:sp>
      <p:sp>
        <p:nvSpPr>
          <p:cNvPr id="4" name="Content Placeholder 2">
            <a:extLst>
              <a:ext uri="{FF2B5EF4-FFF2-40B4-BE49-F238E27FC236}">
                <a16:creationId xmlns:a16="http://schemas.microsoft.com/office/drawing/2014/main" id="{2CC8653C-874A-3149-B750-AC9BF09B3943}"/>
              </a:ext>
            </a:extLst>
          </p:cNvPr>
          <p:cNvSpPr txBox="1">
            <a:spLocks/>
          </p:cNvSpPr>
          <p:nvPr/>
        </p:nvSpPr>
        <p:spPr>
          <a:xfrm>
            <a:off x="221866" y="1325563"/>
            <a:ext cx="11131933" cy="142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3600" dirty="0"/>
              <a:t>Integrate with Next Gen Database Access Control - completed</a:t>
            </a:r>
          </a:p>
          <a:p>
            <a:pPr marL="0" indent="0">
              <a:buNone/>
            </a:pPr>
            <a:endParaRPr lang="en-US" sz="3200" dirty="0"/>
          </a:p>
          <a:p>
            <a:pPr marL="0" indent="0">
              <a:buNone/>
            </a:pPr>
            <a:endParaRPr lang="en-US" sz="3200" dirty="0"/>
          </a:p>
        </p:txBody>
      </p:sp>
      <p:sp>
        <p:nvSpPr>
          <p:cNvPr id="5" name="Content Placeholder 2">
            <a:extLst>
              <a:ext uri="{FF2B5EF4-FFF2-40B4-BE49-F238E27FC236}">
                <a16:creationId xmlns:a16="http://schemas.microsoft.com/office/drawing/2014/main" id="{DD36C762-8BC9-454C-ABB9-BC2970E2A74A}"/>
              </a:ext>
            </a:extLst>
          </p:cNvPr>
          <p:cNvSpPr txBox="1">
            <a:spLocks/>
          </p:cNvSpPr>
          <p:nvPr/>
        </p:nvSpPr>
        <p:spPr>
          <a:xfrm>
            <a:off x="146448" y="4062953"/>
            <a:ext cx="120455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1700"/>
              </a:spcBef>
            </a:pPr>
            <a:r>
              <a:rPr lang="en-US" sz="3600" dirty="0"/>
              <a:t>Demonstrate – logistics/supply chain, clinical trials, electronic funds transfer</a:t>
            </a:r>
            <a:br>
              <a:rPr lang="en-US" sz="3600" dirty="0"/>
            </a:br>
            <a:r>
              <a:rPr lang="en-US" sz="3600" dirty="0"/>
              <a:t>- also </a:t>
            </a:r>
            <a:r>
              <a:rPr lang="en-US" sz="3600" u="sng"/>
              <a:t>new European Central Bank </a:t>
            </a:r>
            <a:r>
              <a:rPr lang="en-US" sz="3600" u="sng" dirty="0"/>
              <a:t>report says Hyperledger Fabric fits needs of ‘digital euro’ – can </a:t>
            </a:r>
            <a:r>
              <a:rPr lang="en-US" sz="3600" u="sng" dirty="0" err="1"/>
              <a:t>blockmatrix</a:t>
            </a:r>
            <a:r>
              <a:rPr lang="en-US" sz="3600" u="sng" dirty="0"/>
              <a:t> help ? </a:t>
            </a:r>
          </a:p>
          <a:p>
            <a:pPr marL="0" indent="0">
              <a:buNone/>
            </a:pPr>
            <a:endParaRPr lang="en-US" sz="3200" dirty="0"/>
          </a:p>
          <a:p>
            <a:endParaRPr lang="en-US" sz="3200" dirty="0"/>
          </a:p>
        </p:txBody>
      </p:sp>
    </p:spTree>
    <p:extLst>
      <p:ext uri="{BB962C8B-B14F-4D97-AF65-F5344CB8AC3E}">
        <p14:creationId xmlns:p14="http://schemas.microsoft.com/office/powerpoint/2010/main" val="337021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55" y="4420898"/>
            <a:ext cx="8143135" cy="2437102"/>
          </a:xfrm>
        </p:spPr>
        <p:txBody>
          <a:bodyPr>
            <a:normAutofit fontScale="92500" lnSpcReduction="10000"/>
          </a:bodyPr>
          <a:lstStyle/>
          <a:p>
            <a:pPr marL="0" indent="0">
              <a:buClrTx/>
              <a:buSzPct val="75000"/>
              <a:buNone/>
            </a:pPr>
            <a:r>
              <a:rPr lang="en-US" dirty="0">
                <a:solidFill>
                  <a:srgbClr val="0000FF"/>
                </a:solidFill>
              </a:rPr>
              <a:t>Acknowledgements</a:t>
            </a:r>
            <a:endParaRPr lang="en-US" sz="2400" dirty="0"/>
          </a:p>
          <a:p>
            <a:pPr>
              <a:buSzPct val="75000"/>
              <a:buFont typeface="Wingdings" panose="05000000000000000000" pitchFamily="2" charset="2"/>
              <a:buChar char="§"/>
            </a:pPr>
            <a:r>
              <a:rPr lang="en-US" sz="2400" dirty="0"/>
              <a:t>Jeff </a:t>
            </a:r>
            <a:r>
              <a:rPr lang="en-US" sz="2400" dirty="0" err="1"/>
              <a:t>Voas</a:t>
            </a:r>
            <a:r>
              <a:rPr lang="en-US" sz="2400" dirty="0"/>
              <a:t>, Dylan </a:t>
            </a:r>
            <a:r>
              <a:rPr lang="en-US" sz="2400" dirty="0" err="1"/>
              <a:t>Yaga</a:t>
            </a:r>
            <a:r>
              <a:rPr lang="en-US" sz="2400" dirty="0"/>
              <a:t>, David Ferraiolo, NIST</a:t>
            </a:r>
          </a:p>
          <a:p>
            <a:pPr>
              <a:buSzPct val="75000"/>
              <a:buFont typeface="Wingdings" panose="05000000000000000000" pitchFamily="2" charset="2"/>
              <a:buChar char="§"/>
            </a:pPr>
            <a:r>
              <a:rPr lang="en-US" sz="2400" dirty="0"/>
              <a:t>Joanna </a:t>
            </a:r>
            <a:r>
              <a:rPr lang="en-US" sz="2400" dirty="0" err="1"/>
              <a:t>DeFranco</a:t>
            </a:r>
            <a:r>
              <a:rPr lang="en-US" sz="2400" dirty="0"/>
              <a:t>, Penn State University</a:t>
            </a:r>
          </a:p>
          <a:p>
            <a:pPr>
              <a:buClrTx/>
              <a:buSzPct val="75000"/>
              <a:buFont typeface="Wingdings" panose="05000000000000000000" pitchFamily="2" charset="2"/>
              <a:buChar char="§"/>
            </a:pPr>
            <a:r>
              <a:rPr lang="en-US" sz="2400" dirty="0" err="1">
                <a:solidFill>
                  <a:schemeClr val="tx1"/>
                </a:solidFill>
              </a:rPr>
              <a:t>Temur</a:t>
            </a:r>
            <a:r>
              <a:rPr lang="en-US" sz="2400" dirty="0">
                <a:solidFill>
                  <a:schemeClr val="tx1"/>
                </a:solidFill>
              </a:rPr>
              <a:t> </a:t>
            </a:r>
            <a:r>
              <a:rPr lang="en-US" sz="2400" dirty="0" err="1">
                <a:solidFill>
                  <a:schemeClr val="tx1"/>
                </a:solidFill>
              </a:rPr>
              <a:t>Saidkhodjaev</a:t>
            </a:r>
            <a:r>
              <a:rPr lang="en-US" sz="2400" dirty="0">
                <a:solidFill>
                  <a:schemeClr val="tx1"/>
                </a:solidFill>
              </a:rPr>
              <a:t>, </a:t>
            </a:r>
            <a:r>
              <a:rPr lang="en-US" sz="2400" dirty="0"/>
              <a:t>University</a:t>
            </a:r>
            <a:r>
              <a:rPr lang="en-US" sz="2400" dirty="0">
                <a:solidFill>
                  <a:schemeClr val="tx1"/>
                </a:solidFill>
              </a:rPr>
              <a:t> of Maryland College Park</a:t>
            </a:r>
          </a:p>
          <a:p>
            <a:pPr>
              <a:buClrTx/>
              <a:buSzPct val="75000"/>
              <a:buFont typeface="Wingdings" panose="05000000000000000000" pitchFamily="2" charset="2"/>
              <a:buChar char="§"/>
            </a:pPr>
            <a:r>
              <a:rPr lang="en-US" sz="2400" dirty="0" err="1">
                <a:solidFill>
                  <a:schemeClr val="tx1"/>
                </a:solidFill>
              </a:rPr>
              <a:t>Arsen</a:t>
            </a:r>
            <a:r>
              <a:rPr lang="en-US" sz="2400" dirty="0">
                <a:solidFill>
                  <a:schemeClr val="tx1"/>
                </a:solidFill>
              </a:rPr>
              <a:t> </a:t>
            </a:r>
            <a:r>
              <a:rPr lang="en-US" sz="2400" dirty="0" err="1">
                <a:solidFill>
                  <a:schemeClr val="tx1"/>
                </a:solidFill>
              </a:rPr>
              <a:t>Klyuev</a:t>
            </a:r>
            <a:r>
              <a:rPr lang="en-US" sz="2400" dirty="0">
                <a:solidFill>
                  <a:schemeClr val="tx1"/>
                </a:solidFill>
              </a:rPr>
              <a:t>, Johns Hopkins </a:t>
            </a:r>
            <a:r>
              <a:rPr lang="en-US" sz="2400" dirty="0"/>
              <a:t>University</a:t>
            </a:r>
            <a:endParaRPr lang="en-US" sz="2400" dirty="0">
              <a:solidFill>
                <a:schemeClr val="tx1"/>
              </a:solidFill>
            </a:endParaRPr>
          </a:p>
          <a:p>
            <a:pPr>
              <a:buClrTx/>
              <a:buSzPct val="75000"/>
              <a:buFont typeface="Wingdings" panose="05000000000000000000" pitchFamily="2" charset="2"/>
              <a:buChar char="§"/>
            </a:pPr>
            <a:r>
              <a:rPr lang="en-US" sz="2400" dirty="0" err="1"/>
              <a:t>Gokhan</a:t>
            </a:r>
            <a:r>
              <a:rPr lang="en-US" sz="2400" dirty="0"/>
              <a:t> </a:t>
            </a:r>
            <a:r>
              <a:rPr lang="en-US" sz="2400" dirty="0" err="1"/>
              <a:t>Kocak</a:t>
            </a:r>
            <a:r>
              <a:rPr lang="en-US" sz="2400" dirty="0"/>
              <a:t>, </a:t>
            </a:r>
            <a:r>
              <a:rPr lang="en-US" sz="2400" dirty="0" err="1"/>
              <a:t>Asena</a:t>
            </a:r>
            <a:r>
              <a:rPr lang="en-US" sz="2400" dirty="0"/>
              <a:t>, Inc.</a:t>
            </a:r>
            <a:endParaRPr lang="en-US" sz="2400" dirty="0">
              <a:solidFill>
                <a:schemeClr val="tx1"/>
              </a:solidFill>
            </a:endParaRPr>
          </a:p>
        </p:txBody>
      </p:sp>
      <p:sp>
        <p:nvSpPr>
          <p:cNvPr id="4" name="TextBox 3">
            <a:extLst>
              <a:ext uri="{FF2B5EF4-FFF2-40B4-BE49-F238E27FC236}">
                <a16:creationId xmlns:a16="http://schemas.microsoft.com/office/drawing/2014/main" id="{02970D3A-B853-E140-A121-891928A9CD30}"/>
              </a:ext>
            </a:extLst>
          </p:cNvPr>
          <p:cNvSpPr txBox="1"/>
          <p:nvPr/>
        </p:nvSpPr>
        <p:spPr>
          <a:xfrm>
            <a:off x="687355" y="-100233"/>
            <a:ext cx="11049015" cy="4308872"/>
          </a:xfrm>
          <a:prstGeom prst="rect">
            <a:avLst/>
          </a:prstGeom>
          <a:noFill/>
        </p:spPr>
        <p:txBody>
          <a:bodyPr wrap="square" rtlCol="0">
            <a:spAutoFit/>
          </a:bodyPr>
          <a:lstStyle/>
          <a:p>
            <a:r>
              <a:rPr lang="en-US" sz="4000" b="1" dirty="0">
                <a:solidFill>
                  <a:srgbClr val="0000FF"/>
                </a:solidFill>
                <a:latin typeface="+mj-lt"/>
              </a:rPr>
              <a:t>More information:</a:t>
            </a:r>
          </a:p>
          <a:p>
            <a:endParaRPr lang="en-US" dirty="0"/>
          </a:p>
          <a:p>
            <a:pPr marL="342900" indent="-342900">
              <a:buFont typeface="Arial" panose="020B0604020202020204" pitchFamily="34" charset="0"/>
              <a:buChar char="•"/>
            </a:pPr>
            <a:r>
              <a:rPr lang="en-US" sz="2400" dirty="0"/>
              <a:t>Kuhn, R., </a:t>
            </a:r>
            <a:r>
              <a:rPr lang="en-US" sz="2400" dirty="0" err="1"/>
              <a:t>Yaga</a:t>
            </a:r>
            <a:r>
              <a:rPr lang="en-US" sz="2400" dirty="0"/>
              <a:t>, D. and </a:t>
            </a:r>
            <a:r>
              <a:rPr lang="en-US" sz="2400" dirty="0" err="1"/>
              <a:t>Voas</a:t>
            </a:r>
            <a:r>
              <a:rPr lang="en-US" sz="2400" dirty="0"/>
              <a:t>, J., 2019. Rethinking Distributed Ledger Technology. </a:t>
            </a:r>
            <a:r>
              <a:rPr lang="en-US" sz="2400" i="1" dirty="0"/>
              <a:t>Computer</a:t>
            </a:r>
            <a:r>
              <a:rPr lang="en-US" sz="2400" dirty="0"/>
              <a:t>, </a:t>
            </a:r>
            <a:r>
              <a:rPr lang="en-US" sz="2400" i="1" dirty="0"/>
              <a:t>52</a:t>
            </a:r>
            <a:r>
              <a:rPr lang="en-US" sz="2400" dirty="0"/>
              <a:t>(2), pp.68-72.</a:t>
            </a:r>
          </a:p>
          <a:p>
            <a:pPr marL="342900" indent="-342900">
              <a:buFont typeface="Arial" panose="020B0604020202020204" pitchFamily="34" charset="0"/>
              <a:buChar char="•"/>
            </a:pPr>
            <a:r>
              <a:rPr lang="en-US" sz="2400" dirty="0" err="1"/>
              <a:t>Stavrou</a:t>
            </a:r>
            <a:r>
              <a:rPr lang="en-US" sz="2400" dirty="0"/>
              <a:t>, A. and </a:t>
            </a:r>
            <a:r>
              <a:rPr lang="en-US" sz="2400" dirty="0" err="1"/>
              <a:t>Voas</a:t>
            </a:r>
            <a:r>
              <a:rPr lang="en-US" sz="2400" dirty="0"/>
              <a:t>, J., 2017. Verified time. </a:t>
            </a:r>
            <a:r>
              <a:rPr lang="en-US" sz="2400" i="1" dirty="0"/>
              <a:t>Computer</a:t>
            </a:r>
            <a:r>
              <a:rPr lang="en-US" sz="2400" dirty="0"/>
              <a:t>, </a:t>
            </a:r>
            <a:r>
              <a:rPr lang="en-US" sz="2400" i="1" dirty="0"/>
              <a:t>50</a:t>
            </a:r>
            <a:r>
              <a:rPr lang="en-US" sz="2400" dirty="0"/>
              <a:t>(3), pp.78-82.</a:t>
            </a:r>
          </a:p>
          <a:p>
            <a:pPr marL="342900" indent="-342900">
              <a:buFont typeface="Arial" panose="020B0604020202020204" pitchFamily="34" charset="0"/>
              <a:buChar char="•"/>
            </a:pPr>
            <a:r>
              <a:rPr lang="en-US" sz="2400" dirty="0"/>
              <a:t>Kuhn, D. R. (2018). A Data Structure for Integrity Protection with Erasure Capability.      </a:t>
            </a:r>
            <a:r>
              <a:rPr lang="en-US" sz="2400" dirty="0">
                <a:hlinkClick r:id="rId2"/>
              </a:rPr>
              <a:t>https://csrc.nist.gov/publications/detail/white-paper/2018/05/31/data-structure-for-integrity-protection-with-erasure-capability/draft</a:t>
            </a:r>
            <a:endParaRPr lang="en-US" sz="2400" dirty="0"/>
          </a:p>
          <a:p>
            <a:endParaRPr lang="en-US" sz="2400" dirty="0"/>
          </a:p>
          <a:p>
            <a:r>
              <a:rPr lang="en-US" sz="2400" dirty="0">
                <a:solidFill>
                  <a:srgbClr val="0000FF"/>
                </a:solidFill>
              </a:rPr>
              <a:t>Project site with links to source code and publications</a:t>
            </a:r>
          </a:p>
          <a:p>
            <a:pPr marL="342900" indent="-342900">
              <a:buFont typeface="Arial" panose="020B0604020202020204" pitchFamily="34" charset="0"/>
              <a:buChar char="•"/>
            </a:pPr>
            <a:r>
              <a:rPr lang="en-US" sz="2400" dirty="0"/>
              <a:t>https://</a:t>
            </a:r>
            <a:r>
              <a:rPr lang="en-US" sz="2400" dirty="0" err="1"/>
              <a:t>csrc.nist.gov</a:t>
            </a:r>
            <a:r>
              <a:rPr lang="en-US" sz="2400" dirty="0"/>
              <a:t>/Projects/enhanced-distributed-ledger-technology</a:t>
            </a:r>
          </a:p>
        </p:txBody>
      </p:sp>
    </p:spTree>
    <p:extLst>
      <p:ext uri="{BB962C8B-B14F-4D97-AF65-F5344CB8AC3E}">
        <p14:creationId xmlns:p14="http://schemas.microsoft.com/office/powerpoint/2010/main" val="321533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970"/>
          </a:xfrm>
        </p:spPr>
        <p:txBody>
          <a:bodyPr>
            <a:normAutofit fontScale="90000"/>
          </a:bodyPr>
          <a:lstStyle/>
          <a:p>
            <a:r>
              <a:rPr lang="en-US" b="1" dirty="0">
                <a:solidFill>
                  <a:srgbClr val="0000FF"/>
                </a:solidFill>
              </a:rPr>
              <a:t>Structure of a Traditional Blockchain</a:t>
            </a:r>
          </a:p>
        </p:txBody>
      </p:sp>
      <p:pic>
        <p:nvPicPr>
          <p:cNvPr id="10" name="Picture 9">
            <a:extLst>
              <a:ext uri="{FF2B5EF4-FFF2-40B4-BE49-F238E27FC236}">
                <a16:creationId xmlns:a16="http://schemas.microsoft.com/office/drawing/2014/main" id="{82D3826F-24D0-4636-A7CE-CB639E986985}"/>
              </a:ext>
            </a:extLst>
          </p:cNvPr>
          <p:cNvPicPr/>
          <p:nvPr/>
        </p:nvPicPr>
        <p:blipFill>
          <a:blip r:embed="rId3"/>
          <a:stretch>
            <a:fillRect/>
          </a:stretch>
        </p:blipFill>
        <p:spPr>
          <a:xfrm>
            <a:off x="398318" y="2296419"/>
            <a:ext cx="11793682" cy="4659572"/>
          </a:xfrm>
          <a:prstGeom prst="rect">
            <a:avLst/>
          </a:prstGeom>
        </p:spPr>
      </p:pic>
      <p:sp>
        <p:nvSpPr>
          <p:cNvPr id="4" name="Content Placeholder 2">
            <a:extLst>
              <a:ext uri="{FF2B5EF4-FFF2-40B4-BE49-F238E27FC236}">
                <a16:creationId xmlns:a16="http://schemas.microsoft.com/office/drawing/2014/main" id="{ED7F2D0B-BC6F-FD4F-9094-6D47B413CDD3}"/>
              </a:ext>
            </a:extLst>
          </p:cNvPr>
          <p:cNvSpPr txBox="1">
            <a:spLocks/>
          </p:cNvSpPr>
          <p:nvPr/>
        </p:nvSpPr>
        <p:spPr>
          <a:xfrm>
            <a:off x="718520" y="389760"/>
            <a:ext cx="11353801" cy="1400053"/>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Blockchain has been defined as "an open, distributed ledger that can record transactions between two parties efficiently and in a </a:t>
            </a:r>
            <a:r>
              <a:rPr lang="en-US" u="sng" dirty="0"/>
              <a:t>verifiable and permanent </a:t>
            </a:r>
            <a:r>
              <a:rPr lang="en-US" dirty="0"/>
              <a:t>way".</a:t>
            </a:r>
          </a:p>
        </p:txBody>
      </p:sp>
    </p:spTree>
    <p:extLst>
      <p:ext uri="{BB962C8B-B14F-4D97-AF65-F5344CB8AC3E}">
        <p14:creationId xmlns:p14="http://schemas.microsoft.com/office/powerpoint/2010/main" val="19266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86979"/>
            <a:ext cx="11429999" cy="1143000"/>
          </a:xfrm>
        </p:spPr>
        <p:txBody>
          <a:bodyPr>
            <a:normAutofit/>
          </a:bodyPr>
          <a:lstStyle/>
          <a:p>
            <a:r>
              <a:rPr lang="en-US" b="1" dirty="0">
                <a:solidFill>
                  <a:srgbClr val="0000FF"/>
                </a:solidFill>
              </a:rPr>
              <a:t>Why is deletion a problem for blockchains?</a:t>
            </a:r>
          </a:p>
        </p:txBody>
      </p:sp>
      <p:sp>
        <p:nvSpPr>
          <p:cNvPr id="4" name="Content Placeholder 3"/>
          <p:cNvSpPr>
            <a:spLocks noGrp="1"/>
          </p:cNvSpPr>
          <p:nvPr>
            <p:ph sz="half" idx="2"/>
          </p:nvPr>
        </p:nvSpPr>
        <p:spPr>
          <a:xfrm>
            <a:off x="471052" y="1418059"/>
            <a:ext cx="5624945" cy="1738346"/>
          </a:xfrm>
        </p:spPr>
        <p:txBody>
          <a:bodyPr>
            <a:normAutofit/>
          </a:bodyPr>
          <a:lstStyle/>
          <a:p>
            <a:pPr>
              <a:buClrTx/>
              <a:buSzPct val="75000"/>
              <a:buFont typeface="Wingdings" panose="05000000000000000000" pitchFamily="2" charset="2"/>
              <a:buChar char="§"/>
            </a:pPr>
            <a:r>
              <a:rPr lang="en-US" dirty="0">
                <a:solidFill>
                  <a:schemeClr val="tx1"/>
                </a:solidFill>
              </a:rPr>
              <a:t>Because it is supposed to be – change to one block changes hashes of all; provides integrity protection</a:t>
            </a:r>
          </a:p>
          <a:p>
            <a:pPr marL="0" indent="0">
              <a:buClrTx/>
              <a:buSzPct val="75000"/>
              <a:buNone/>
            </a:pPr>
            <a:endParaRPr lang="en-US" dirty="0">
              <a:solidFill>
                <a:schemeClr val="tx1"/>
              </a:solidFill>
            </a:endParaRPr>
          </a:p>
        </p:txBody>
      </p:sp>
      <p:pic>
        <p:nvPicPr>
          <p:cNvPr id="3" name="Picture 2">
            <a:extLst>
              <a:ext uri="{FF2B5EF4-FFF2-40B4-BE49-F238E27FC236}">
                <a16:creationId xmlns:a16="http://schemas.microsoft.com/office/drawing/2014/main" id="{5BD8EDAC-6E81-C747-BF33-42E5933E9650}"/>
              </a:ext>
            </a:extLst>
          </p:cNvPr>
          <p:cNvPicPr>
            <a:picLocks noChangeAspect="1"/>
          </p:cNvPicPr>
          <p:nvPr/>
        </p:nvPicPr>
        <p:blipFill>
          <a:blip r:embed="rId3"/>
          <a:stretch>
            <a:fillRect/>
          </a:stretch>
        </p:blipFill>
        <p:spPr>
          <a:xfrm>
            <a:off x="6295451" y="1281487"/>
            <a:ext cx="5605603" cy="4066367"/>
          </a:xfrm>
          <a:prstGeom prst="rect">
            <a:avLst/>
          </a:prstGeom>
        </p:spPr>
      </p:pic>
      <p:sp>
        <p:nvSpPr>
          <p:cNvPr id="6" name="Content Placeholder 3">
            <a:extLst>
              <a:ext uri="{FF2B5EF4-FFF2-40B4-BE49-F238E27FC236}">
                <a16:creationId xmlns:a16="http://schemas.microsoft.com/office/drawing/2014/main" id="{9B4EB03F-0833-744A-B69E-1160661A3997}"/>
              </a:ext>
            </a:extLst>
          </p:cNvPr>
          <p:cNvSpPr txBox="1">
            <a:spLocks/>
          </p:cNvSpPr>
          <p:nvPr/>
        </p:nvSpPr>
        <p:spPr>
          <a:xfrm>
            <a:off x="471051" y="3068096"/>
            <a:ext cx="5624945" cy="1554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Wingdings" panose="05000000000000000000" pitchFamily="2" charset="2"/>
              <a:buChar char="§"/>
            </a:pPr>
            <a:r>
              <a:rPr lang="en-US" dirty="0"/>
              <a:t>Hashes provide assurance that information in every other block is unchanged if one block is modified</a:t>
            </a:r>
          </a:p>
          <a:p>
            <a:pPr marL="0" indent="0">
              <a:buSzPct val="75000"/>
              <a:buNone/>
            </a:pPr>
            <a:endParaRPr lang="en-US" dirty="0"/>
          </a:p>
        </p:txBody>
      </p:sp>
      <p:sp>
        <p:nvSpPr>
          <p:cNvPr id="7" name="Content Placeholder 3">
            <a:extLst>
              <a:ext uri="{FF2B5EF4-FFF2-40B4-BE49-F238E27FC236}">
                <a16:creationId xmlns:a16="http://schemas.microsoft.com/office/drawing/2014/main" id="{D27B9FCB-B0D1-0F41-AD27-05A63FD710D5}"/>
              </a:ext>
            </a:extLst>
          </p:cNvPr>
          <p:cNvSpPr txBox="1">
            <a:spLocks/>
          </p:cNvSpPr>
          <p:nvPr/>
        </p:nvSpPr>
        <p:spPr>
          <a:xfrm>
            <a:off x="471055" y="4351543"/>
            <a:ext cx="5624945" cy="1538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Wingdings" panose="05000000000000000000" pitchFamily="2" charset="2"/>
              <a:buChar char="§"/>
            </a:pPr>
            <a:r>
              <a:rPr lang="en-US" dirty="0"/>
              <a:t>If we have to delete a block, hash values for others are no longer valid; requires entire new chain </a:t>
            </a:r>
          </a:p>
          <a:p>
            <a:pPr marL="0" indent="0">
              <a:buSzPct val="75000"/>
              <a:buNone/>
            </a:pPr>
            <a:endParaRPr lang="en-US" dirty="0"/>
          </a:p>
        </p:txBody>
      </p:sp>
      <p:sp>
        <p:nvSpPr>
          <p:cNvPr id="8" name="Content Placeholder 3">
            <a:extLst>
              <a:ext uri="{FF2B5EF4-FFF2-40B4-BE49-F238E27FC236}">
                <a16:creationId xmlns:a16="http://schemas.microsoft.com/office/drawing/2014/main" id="{6C47CEA8-634C-494A-B536-46A6CC2D6B3F}"/>
              </a:ext>
            </a:extLst>
          </p:cNvPr>
          <p:cNvSpPr txBox="1">
            <a:spLocks/>
          </p:cNvSpPr>
          <p:nvPr/>
        </p:nvSpPr>
        <p:spPr>
          <a:xfrm>
            <a:off x="471055" y="5890181"/>
            <a:ext cx="5624945" cy="5238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75000"/>
              <a:buFont typeface="Wingdings" panose="05000000000000000000" pitchFamily="2" charset="2"/>
              <a:buChar char="§"/>
            </a:pPr>
            <a:r>
              <a:rPr lang="en-US" u="sng" dirty="0"/>
              <a:t>Don’t want to create a new chain</a:t>
            </a:r>
          </a:p>
          <a:p>
            <a:pPr marL="0" indent="0">
              <a:buSzPct val="75000"/>
              <a:buNone/>
            </a:pPr>
            <a:endParaRPr lang="en-US" dirty="0"/>
          </a:p>
        </p:txBody>
      </p:sp>
    </p:spTree>
    <p:extLst>
      <p:ext uri="{BB962C8B-B14F-4D97-AF65-F5344CB8AC3E}">
        <p14:creationId xmlns:p14="http://schemas.microsoft.com/office/powerpoint/2010/main" val="188312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36A1-7242-8746-9867-0BD2D7C569EB}"/>
              </a:ext>
            </a:extLst>
          </p:cNvPr>
          <p:cNvSpPr>
            <a:spLocks noGrp="1"/>
          </p:cNvSpPr>
          <p:nvPr>
            <p:ph type="title"/>
          </p:nvPr>
        </p:nvSpPr>
        <p:spPr>
          <a:xfrm>
            <a:off x="838200" y="0"/>
            <a:ext cx="10515600" cy="1325563"/>
          </a:xfrm>
        </p:spPr>
        <p:txBody>
          <a:bodyPr/>
          <a:lstStyle/>
          <a:p>
            <a:r>
              <a:rPr lang="en-US" b="1" dirty="0">
                <a:solidFill>
                  <a:srgbClr val="0000FF"/>
                </a:solidFill>
              </a:rPr>
              <a:t>Why is this a problem for applications?</a:t>
            </a:r>
          </a:p>
        </p:txBody>
      </p:sp>
      <p:sp>
        <p:nvSpPr>
          <p:cNvPr id="4" name="TextBox 3">
            <a:extLst>
              <a:ext uri="{FF2B5EF4-FFF2-40B4-BE49-F238E27FC236}">
                <a16:creationId xmlns:a16="http://schemas.microsoft.com/office/drawing/2014/main" id="{8225FAE8-9DBA-EC48-8BDC-D6DE3320CF9E}"/>
              </a:ext>
            </a:extLst>
          </p:cNvPr>
          <p:cNvSpPr txBox="1"/>
          <p:nvPr/>
        </p:nvSpPr>
        <p:spPr>
          <a:xfrm>
            <a:off x="624252" y="1193650"/>
            <a:ext cx="10767647"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permanence/immutability property that makes blockchain technology useful also leads to difficulty in supporting privacy requirements </a:t>
            </a:r>
          </a:p>
        </p:txBody>
      </p:sp>
      <p:sp>
        <p:nvSpPr>
          <p:cNvPr id="5" name="TextBox 4">
            <a:extLst>
              <a:ext uri="{FF2B5EF4-FFF2-40B4-BE49-F238E27FC236}">
                <a16:creationId xmlns:a16="http://schemas.microsoft.com/office/drawing/2014/main" id="{340BD3E9-A5E8-E144-81FB-45909A323E2B}"/>
              </a:ext>
            </a:extLst>
          </p:cNvPr>
          <p:cNvSpPr txBox="1"/>
          <p:nvPr/>
        </p:nvSpPr>
        <p:spPr>
          <a:xfrm>
            <a:off x="624252" y="2777058"/>
            <a:ext cx="11588264"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Privacy rules such as those of European Union General Data Protection Regulation (GDPR) requires that all information related to a particular person can be deleted at that person's request </a:t>
            </a:r>
          </a:p>
          <a:p>
            <a:pPr marL="742950" lvl="1" indent="-285750">
              <a:buFont typeface="Arial" panose="020B0604020202020204" pitchFamily="34" charset="0"/>
              <a:buChar char="•"/>
            </a:pPr>
            <a:r>
              <a:rPr lang="en-US" sz="2800" i="1" dirty="0"/>
              <a:t>personal</a:t>
            </a:r>
            <a:r>
              <a:rPr lang="en-US" sz="2800" dirty="0"/>
              <a:t> data, defined as "any information concerning an identified or identifiable natural person" - data for which blockchains are designed to be used </a:t>
            </a:r>
          </a:p>
          <a:p>
            <a:pPr marL="742950" lvl="1" indent="-285750">
              <a:buFont typeface="Arial" panose="020B0604020202020204" pitchFamily="34" charset="0"/>
              <a:buChar char="•"/>
            </a:pPr>
            <a:r>
              <a:rPr lang="en-US" sz="2800" dirty="0"/>
              <a:t>"Personal data which have undergone </a:t>
            </a:r>
            <a:r>
              <a:rPr lang="en-US" sz="2800" dirty="0" err="1"/>
              <a:t>pseudonymisation</a:t>
            </a:r>
            <a:r>
              <a:rPr lang="en-US" sz="2800" dirty="0"/>
              <a:t>, which could be attributed to a natural person by the use of additional information should be considered to be information on an identifiable natural person." </a:t>
            </a:r>
          </a:p>
          <a:p>
            <a:pPr marL="285750" indent="-28575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32550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36A1-7242-8746-9867-0BD2D7C569EB}"/>
              </a:ext>
            </a:extLst>
          </p:cNvPr>
          <p:cNvSpPr>
            <a:spLocks noGrp="1"/>
          </p:cNvSpPr>
          <p:nvPr>
            <p:ph type="title"/>
          </p:nvPr>
        </p:nvSpPr>
        <p:spPr>
          <a:xfrm>
            <a:off x="838199" y="-25802"/>
            <a:ext cx="11139854" cy="1325563"/>
          </a:xfrm>
        </p:spPr>
        <p:txBody>
          <a:bodyPr/>
          <a:lstStyle/>
          <a:p>
            <a:r>
              <a:rPr lang="en-US" b="1" dirty="0">
                <a:solidFill>
                  <a:srgbClr val="0000FF"/>
                </a:solidFill>
              </a:rPr>
              <a:t>What is the rationale for blockchain properties?</a:t>
            </a:r>
          </a:p>
        </p:txBody>
      </p:sp>
      <p:sp>
        <p:nvSpPr>
          <p:cNvPr id="3" name="Content Placeholder 2">
            <a:extLst>
              <a:ext uri="{FF2B5EF4-FFF2-40B4-BE49-F238E27FC236}">
                <a16:creationId xmlns:a16="http://schemas.microsoft.com/office/drawing/2014/main" id="{6A44B59F-11ED-884A-B952-75E1959B9FD5}"/>
              </a:ext>
            </a:extLst>
          </p:cNvPr>
          <p:cNvSpPr>
            <a:spLocks noGrp="1"/>
          </p:cNvSpPr>
          <p:nvPr>
            <p:ph idx="1"/>
          </p:nvPr>
        </p:nvSpPr>
        <p:spPr>
          <a:xfrm>
            <a:off x="624252" y="1299761"/>
            <a:ext cx="11353801" cy="1024145"/>
          </a:xfrm>
        </p:spPr>
        <p:txBody>
          <a:bodyPr>
            <a:normAutofit/>
          </a:bodyPr>
          <a:lstStyle/>
          <a:p>
            <a:r>
              <a:rPr lang="en-US" dirty="0"/>
              <a:t>Blockchain and proof-of-work protocol were designed to solve the problem of double spending in cryptocurrencies. </a:t>
            </a:r>
          </a:p>
        </p:txBody>
      </p:sp>
      <p:sp>
        <p:nvSpPr>
          <p:cNvPr id="4" name="TextBox 3">
            <a:extLst>
              <a:ext uri="{FF2B5EF4-FFF2-40B4-BE49-F238E27FC236}">
                <a16:creationId xmlns:a16="http://schemas.microsoft.com/office/drawing/2014/main" id="{8225FAE8-9DBA-EC48-8BDC-D6DE3320CF9E}"/>
              </a:ext>
            </a:extLst>
          </p:cNvPr>
          <p:cNvSpPr txBox="1"/>
          <p:nvPr/>
        </p:nvSpPr>
        <p:spPr>
          <a:xfrm>
            <a:off x="624252" y="2502383"/>
            <a:ext cx="10767647"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As with all design choices, blockchain properties have </a:t>
            </a:r>
            <a:r>
              <a:rPr lang="en-US" sz="2800" u="sng" dirty="0"/>
              <a:t>tradeoffs</a:t>
            </a:r>
            <a:r>
              <a:rPr lang="en-US" sz="2800" dirty="0"/>
              <a:t> </a:t>
            </a:r>
          </a:p>
        </p:txBody>
      </p:sp>
      <p:sp>
        <p:nvSpPr>
          <p:cNvPr id="5" name="TextBox 4">
            <a:extLst>
              <a:ext uri="{FF2B5EF4-FFF2-40B4-BE49-F238E27FC236}">
                <a16:creationId xmlns:a16="http://schemas.microsoft.com/office/drawing/2014/main" id="{340BD3E9-A5E8-E144-81FB-45909A323E2B}"/>
              </a:ext>
            </a:extLst>
          </p:cNvPr>
          <p:cNvSpPr txBox="1"/>
          <p:nvPr/>
        </p:nvSpPr>
        <p:spPr>
          <a:xfrm>
            <a:off x="1378396" y="3355344"/>
            <a:ext cx="11588264"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Proof of work provides an </a:t>
            </a:r>
            <a:r>
              <a:rPr lang="en-US" sz="2800" u="sng" dirty="0"/>
              <a:t>ordering guarantee</a:t>
            </a:r>
            <a:r>
              <a:rPr lang="en-US" sz="2800" dirty="0"/>
              <a:t>,  </a:t>
            </a:r>
            <a:br>
              <a:rPr lang="en-US" sz="2800" dirty="0"/>
            </a:br>
            <a:r>
              <a:rPr lang="en-US" sz="2800" dirty="0"/>
              <a:t>=&gt; at the expense of enormous processing time and expense</a:t>
            </a:r>
            <a:endParaRPr lang="en-US" sz="2400" dirty="0"/>
          </a:p>
        </p:txBody>
      </p:sp>
      <p:sp>
        <p:nvSpPr>
          <p:cNvPr id="6" name="TextBox 5">
            <a:extLst>
              <a:ext uri="{FF2B5EF4-FFF2-40B4-BE49-F238E27FC236}">
                <a16:creationId xmlns:a16="http://schemas.microsoft.com/office/drawing/2014/main" id="{890E899A-49C7-3944-8EB0-C66EF23A3ABB}"/>
              </a:ext>
            </a:extLst>
          </p:cNvPr>
          <p:cNvSpPr txBox="1"/>
          <p:nvPr/>
        </p:nvSpPr>
        <p:spPr>
          <a:xfrm>
            <a:off x="1378396" y="4648391"/>
            <a:ext cx="11588264"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Linked hash records provide </a:t>
            </a:r>
            <a:r>
              <a:rPr lang="en-US" sz="2800" u="sng" dirty="0"/>
              <a:t>trust and integrity guarantee</a:t>
            </a:r>
            <a:r>
              <a:rPr lang="en-US" sz="2800" dirty="0"/>
              <a:t>,  </a:t>
            </a:r>
            <a:br>
              <a:rPr lang="en-US" sz="2800" dirty="0"/>
            </a:br>
            <a:r>
              <a:rPr lang="en-US" sz="2800" dirty="0"/>
              <a:t>=&gt; at the expense of losing modification or erasure mechanisms </a:t>
            </a:r>
            <a:br>
              <a:rPr lang="en-US" sz="2800" dirty="0"/>
            </a:br>
            <a:r>
              <a:rPr lang="en-US" sz="2800" dirty="0"/>
              <a:t>      required for privacy</a:t>
            </a:r>
            <a:endParaRPr lang="en-US" sz="2400" dirty="0"/>
          </a:p>
        </p:txBody>
      </p:sp>
    </p:spTree>
    <p:extLst>
      <p:ext uri="{BB962C8B-B14F-4D97-AF65-F5344CB8AC3E}">
        <p14:creationId xmlns:p14="http://schemas.microsoft.com/office/powerpoint/2010/main" val="38857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2B9A21-1169-A94B-995F-EC849020142D}"/>
              </a:ext>
            </a:extLst>
          </p:cNvPr>
          <p:cNvGraphicFramePr>
            <a:graphicFrameLocks noGrp="1"/>
          </p:cNvGraphicFramePr>
          <p:nvPr>
            <p:extLst>
              <p:ext uri="{D42A27DB-BD31-4B8C-83A1-F6EECF244321}">
                <p14:modId xmlns:p14="http://schemas.microsoft.com/office/powerpoint/2010/main" val="312801603"/>
              </p:ext>
            </p:extLst>
          </p:nvPr>
        </p:nvGraphicFramePr>
        <p:xfrm>
          <a:off x="838200" y="1965964"/>
          <a:ext cx="10051800" cy="4676880"/>
        </p:xfrm>
        <a:graphic>
          <a:graphicData uri="http://schemas.openxmlformats.org/drawingml/2006/table">
            <a:tbl>
              <a:tblPr firstRow="1" firstCol="1" bandRow="1">
                <a:tableStyleId>{5C22544A-7EE6-4342-B048-85BDC9FD1C3A}</a:tableStyleId>
              </a:tblPr>
              <a:tblGrid>
                <a:gridCol w="3732707">
                  <a:extLst>
                    <a:ext uri="{9D8B030D-6E8A-4147-A177-3AD203B41FA5}">
                      <a16:colId xmlns:a16="http://schemas.microsoft.com/office/drawing/2014/main" val="593891168"/>
                    </a:ext>
                  </a:extLst>
                </a:gridCol>
                <a:gridCol w="6319093">
                  <a:extLst>
                    <a:ext uri="{9D8B030D-6E8A-4147-A177-3AD203B41FA5}">
                      <a16:colId xmlns:a16="http://schemas.microsoft.com/office/drawing/2014/main" val="2556998848"/>
                    </a:ext>
                  </a:extLst>
                </a:gridCol>
              </a:tblGrid>
              <a:tr h="536691">
                <a:tc>
                  <a:txBody>
                    <a:bodyPr/>
                    <a:lstStyle/>
                    <a:p>
                      <a:pPr marL="0" marR="0">
                        <a:spcBef>
                          <a:spcPts val="0"/>
                        </a:spcBef>
                        <a:spcAft>
                          <a:spcPts val="0"/>
                        </a:spcAft>
                      </a:pPr>
                      <a:r>
                        <a:rPr lang="en-US" sz="2000">
                          <a:effectLst/>
                        </a:rPr>
                        <a:t>Cryptocurrency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Finance, supply chain, e-commerce, etc.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364467"/>
                  </a:ext>
                </a:extLst>
              </a:tr>
              <a:tr h="460021">
                <a:tc>
                  <a:txBody>
                    <a:bodyPr/>
                    <a:lstStyle/>
                    <a:p>
                      <a:pPr marL="0" marR="0">
                        <a:spcBef>
                          <a:spcPts val="0"/>
                        </a:spcBef>
                        <a:spcAft>
                          <a:spcPts val="0"/>
                        </a:spcAft>
                      </a:pPr>
                      <a:r>
                        <a:rPr lang="en-US" sz="2000" dirty="0">
                          <a:effectLst/>
                        </a:rPr>
                        <a:t> 1.  Partial</a:t>
                      </a:r>
                      <a:r>
                        <a:rPr lang="en-US" sz="2000" baseline="0" dirty="0">
                          <a:effectLst/>
                        </a:rPr>
                        <a:t> a</a:t>
                      </a:r>
                      <a:r>
                        <a:rPr lang="en-US" sz="2000" dirty="0">
                          <a:effectLst/>
                        </a:rPr>
                        <a:t>nonymity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ID required for contracts or government regulation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153061"/>
                  </a:ext>
                </a:extLst>
              </a:tr>
              <a:tr h="460021">
                <a:tc>
                  <a:txBody>
                    <a:bodyPr/>
                    <a:lstStyle/>
                    <a:p>
                      <a:pPr marL="0" marR="0">
                        <a:spcBef>
                          <a:spcPts val="0"/>
                        </a:spcBef>
                        <a:spcAft>
                          <a:spcPts val="0"/>
                        </a:spcAft>
                      </a:pPr>
                      <a:r>
                        <a:rPr lang="en-US" sz="2000">
                          <a:effectLst/>
                        </a:rPr>
                        <a:t> 2.  Public access/transparency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Controlled access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79381"/>
                  </a:ext>
                </a:extLst>
              </a:tr>
              <a:tr h="460021">
                <a:tc>
                  <a:txBody>
                    <a:bodyPr/>
                    <a:lstStyle/>
                    <a:p>
                      <a:pPr marL="0" marR="0">
                        <a:spcBef>
                          <a:spcPts val="0"/>
                        </a:spcBef>
                        <a:spcAft>
                          <a:spcPts val="0"/>
                        </a:spcAft>
                      </a:pPr>
                      <a:r>
                        <a:rPr lang="en-US" sz="2000">
                          <a:effectLst/>
                        </a:rPr>
                        <a:t> 3.  Small transaction size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Range of message sizes up to large documents, images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846137"/>
                  </a:ext>
                </a:extLst>
              </a:tr>
              <a:tr h="460021">
                <a:tc>
                  <a:txBody>
                    <a:bodyPr/>
                    <a:lstStyle/>
                    <a:p>
                      <a:pPr marL="0" marR="0">
                        <a:spcBef>
                          <a:spcPts val="0"/>
                        </a:spcBef>
                        <a:spcAft>
                          <a:spcPts val="0"/>
                        </a:spcAft>
                      </a:pPr>
                      <a:r>
                        <a:rPr lang="en-US" sz="2000">
                          <a:effectLst/>
                        </a:rPr>
                        <a:t> 4.  Immutable records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Changes and deletions, often required by law</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9154439"/>
                  </a:ext>
                </a:extLst>
              </a:tr>
              <a:tr h="460021">
                <a:tc>
                  <a:txBody>
                    <a:bodyPr/>
                    <a:lstStyle/>
                    <a:p>
                      <a:pPr marL="0" marR="0">
                        <a:spcBef>
                          <a:spcPts val="0"/>
                        </a:spcBef>
                        <a:spcAft>
                          <a:spcPts val="0"/>
                        </a:spcAft>
                      </a:pPr>
                      <a:r>
                        <a:rPr lang="en-US" sz="2000">
                          <a:effectLst/>
                        </a:rPr>
                        <a:t> 5.  Proof of 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Flexible consensus models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760555"/>
                  </a:ext>
                </a:extLst>
              </a:tr>
              <a:tr h="460021">
                <a:tc>
                  <a:txBody>
                    <a:bodyPr/>
                    <a:lstStyle/>
                    <a:p>
                      <a:pPr marL="0" marR="0">
                        <a:spcBef>
                          <a:spcPts val="0"/>
                        </a:spcBef>
                        <a:spcAft>
                          <a:spcPts val="0"/>
                        </a:spcAft>
                      </a:pPr>
                      <a:r>
                        <a:rPr lang="en-US" sz="2000">
                          <a:effectLst/>
                        </a:rPr>
                        <a:t> 6.  Block ordering guarantees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Timestamps often required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684507"/>
                  </a:ext>
                </a:extLst>
              </a:tr>
              <a:tr h="460021">
                <a:tc>
                  <a:txBody>
                    <a:bodyPr/>
                    <a:lstStyle/>
                    <a:p>
                      <a:pPr marL="0" marR="0">
                        <a:spcBef>
                          <a:spcPts val="0"/>
                        </a:spcBef>
                        <a:spcAft>
                          <a:spcPts val="0"/>
                        </a:spcAft>
                      </a:pPr>
                      <a:r>
                        <a:rPr lang="en-US" sz="2000">
                          <a:effectLst/>
                        </a:rPr>
                        <a:t> 7.  Decentralization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Same in many applications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883375"/>
                  </a:ext>
                </a:extLst>
              </a:tr>
              <a:tr h="460021">
                <a:tc>
                  <a:txBody>
                    <a:bodyPr/>
                    <a:lstStyle/>
                    <a:p>
                      <a:pPr marL="0" marR="0">
                        <a:spcBef>
                          <a:spcPts val="0"/>
                        </a:spcBef>
                        <a:spcAft>
                          <a:spcPts val="0"/>
                        </a:spcAft>
                      </a:pPr>
                      <a:r>
                        <a:rPr lang="en-US" sz="2000">
                          <a:effectLst/>
                        </a:rPr>
                        <a:t> 8.  Replication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Same in many applications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8627071"/>
                  </a:ext>
                </a:extLst>
              </a:tr>
              <a:tr h="460021">
                <a:tc>
                  <a:txBody>
                    <a:bodyPr/>
                    <a:lstStyle/>
                    <a:p>
                      <a:pPr marL="0" marR="0">
                        <a:spcBef>
                          <a:spcPts val="0"/>
                        </a:spcBef>
                        <a:spcAft>
                          <a:spcPts val="0"/>
                        </a:spcAft>
                      </a:pPr>
                      <a:r>
                        <a:rPr lang="en-US" sz="2000">
                          <a:effectLst/>
                        </a:rPr>
                        <a:t> 9.  Data integrity guarantees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Same in many applications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8500934"/>
                  </a:ext>
                </a:extLst>
              </a:tr>
            </a:tbl>
          </a:graphicData>
        </a:graphic>
      </p:graphicFrame>
      <p:sp>
        <p:nvSpPr>
          <p:cNvPr id="5" name="TextBox 4">
            <a:extLst>
              <a:ext uri="{FF2B5EF4-FFF2-40B4-BE49-F238E27FC236}">
                <a16:creationId xmlns:a16="http://schemas.microsoft.com/office/drawing/2014/main" id="{8F2FEAC0-9D39-4D42-8CD1-11F162FE8B60}"/>
              </a:ext>
            </a:extLst>
          </p:cNvPr>
          <p:cNvSpPr txBox="1"/>
          <p:nvPr/>
        </p:nvSpPr>
        <p:spPr>
          <a:xfrm>
            <a:off x="968188" y="363071"/>
            <a:ext cx="10676965" cy="1200329"/>
          </a:xfrm>
          <a:prstGeom prst="rect">
            <a:avLst/>
          </a:prstGeom>
          <a:noFill/>
        </p:spPr>
        <p:txBody>
          <a:bodyPr wrap="square" rtlCol="0">
            <a:spAutoFit/>
          </a:bodyPr>
          <a:lstStyle/>
          <a:p>
            <a:r>
              <a:rPr lang="en-US" sz="3600" dirty="0">
                <a:solidFill>
                  <a:srgbClr val="0000FF"/>
                </a:solidFill>
              </a:rPr>
              <a:t>How well do blockchain properties apply to traditional distributed data management applications? </a:t>
            </a:r>
          </a:p>
        </p:txBody>
      </p:sp>
    </p:spTree>
    <p:extLst>
      <p:ext uri="{BB962C8B-B14F-4D97-AF65-F5344CB8AC3E}">
        <p14:creationId xmlns:p14="http://schemas.microsoft.com/office/powerpoint/2010/main" val="385358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36AB-BDF6-F845-8786-FE602C18A18C}"/>
              </a:ext>
            </a:extLst>
          </p:cNvPr>
          <p:cNvSpPr>
            <a:spLocks noGrp="1"/>
          </p:cNvSpPr>
          <p:nvPr>
            <p:ph type="title"/>
          </p:nvPr>
        </p:nvSpPr>
        <p:spPr>
          <a:xfrm>
            <a:off x="838200" y="103050"/>
            <a:ext cx="10515600" cy="986597"/>
          </a:xfrm>
        </p:spPr>
        <p:txBody>
          <a:bodyPr/>
          <a:lstStyle/>
          <a:p>
            <a:r>
              <a:rPr lang="en-US" b="1" dirty="0">
                <a:solidFill>
                  <a:srgbClr val="0000FF"/>
                </a:solidFill>
              </a:rPr>
              <a:t>Key points – blockchain properties</a:t>
            </a:r>
          </a:p>
        </p:txBody>
      </p:sp>
      <p:sp>
        <p:nvSpPr>
          <p:cNvPr id="3" name="Content Placeholder 2">
            <a:extLst>
              <a:ext uri="{FF2B5EF4-FFF2-40B4-BE49-F238E27FC236}">
                <a16:creationId xmlns:a16="http://schemas.microsoft.com/office/drawing/2014/main" id="{7AFAAA28-4C7A-F54F-886A-FC1345519155}"/>
              </a:ext>
            </a:extLst>
          </p:cNvPr>
          <p:cNvSpPr>
            <a:spLocks noGrp="1"/>
          </p:cNvSpPr>
          <p:nvPr>
            <p:ph idx="1"/>
          </p:nvPr>
        </p:nvSpPr>
        <p:spPr>
          <a:xfrm>
            <a:off x="838200" y="1089647"/>
            <a:ext cx="10515600" cy="986597"/>
          </a:xfrm>
        </p:spPr>
        <p:txBody>
          <a:bodyPr/>
          <a:lstStyle/>
          <a:p>
            <a:r>
              <a:rPr lang="en-US" dirty="0"/>
              <a:t>Blockchain was designed to solve the problem of double-spending in digital currency</a:t>
            </a:r>
          </a:p>
        </p:txBody>
      </p:sp>
      <p:sp>
        <p:nvSpPr>
          <p:cNvPr id="4" name="Content Placeholder 2">
            <a:extLst>
              <a:ext uri="{FF2B5EF4-FFF2-40B4-BE49-F238E27FC236}">
                <a16:creationId xmlns:a16="http://schemas.microsoft.com/office/drawing/2014/main" id="{07984249-BD00-104D-813D-F2813B4329D3}"/>
              </a:ext>
            </a:extLst>
          </p:cNvPr>
          <p:cNvSpPr txBox="1">
            <a:spLocks/>
          </p:cNvSpPr>
          <p:nvPr/>
        </p:nvSpPr>
        <p:spPr>
          <a:xfrm>
            <a:off x="838200" y="2065269"/>
            <a:ext cx="10515600" cy="1363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Blockchain’s desirable properties have made it attractive for distributed system applications other than cryptocurrency</a:t>
            </a:r>
          </a:p>
        </p:txBody>
      </p:sp>
      <p:sp>
        <p:nvSpPr>
          <p:cNvPr id="5" name="Content Placeholder 2">
            <a:extLst>
              <a:ext uri="{FF2B5EF4-FFF2-40B4-BE49-F238E27FC236}">
                <a16:creationId xmlns:a16="http://schemas.microsoft.com/office/drawing/2014/main" id="{2365E433-4D7D-0C47-AA36-511D5E8DE5E8}"/>
              </a:ext>
            </a:extLst>
          </p:cNvPr>
          <p:cNvSpPr txBox="1">
            <a:spLocks/>
          </p:cNvSpPr>
          <p:nvPr/>
        </p:nvSpPr>
        <p:spPr>
          <a:xfrm>
            <a:off x="838200" y="3161476"/>
            <a:ext cx="11237536" cy="1170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But many of its features make it very unattractive for distributed applications</a:t>
            </a:r>
          </a:p>
        </p:txBody>
      </p:sp>
      <p:sp>
        <p:nvSpPr>
          <p:cNvPr id="6" name="Content Placeholder 2">
            <a:extLst>
              <a:ext uri="{FF2B5EF4-FFF2-40B4-BE49-F238E27FC236}">
                <a16:creationId xmlns:a16="http://schemas.microsoft.com/office/drawing/2014/main" id="{A29B5720-EDF3-7D41-84AA-C73BFE27CD25}"/>
              </a:ext>
            </a:extLst>
          </p:cNvPr>
          <p:cNvSpPr txBox="1">
            <a:spLocks/>
          </p:cNvSpPr>
          <p:nvPr/>
        </p:nvSpPr>
        <p:spPr>
          <a:xfrm>
            <a:off x="838200" y="4201495"/>
            <a:ext cx="10515600" cy="1170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Consequently much current research in blockchain is devoted to getting around its built-in properties</a:t>
            </a:r>
          </a:p>
        </p:txBody>
      </p:sp>
      <p:sp>
        <p:nvSpPr>
          <p:cNvPr id="7" name="Content Placeholder 2">
            <a:extLst>
              <a:ext uri="{FF2B5EF4-FFF2-40B4-BE49-F238E27FC236}">
                <a16:creationId xmlns:a16="http://schemas.microsoft.com/office/drawing/2014/main" id="{E6810CDA-4AD3-B84A-B6C8-5376B4C69CC8}"/>
              </a:ext>
            </a:extLst>
          </p:cNvPr>
          <p:cNvSpPr txBox="1">
            <a:spLocks/>
          </p:cNvSpPr>
          <p:nvPr/>
        </p:nvSpPr>
        <p:spPr>
          <a:xfrm>
            <a:off x="838200" y="5372448"/>
            <a:ext cx="10515600" cy="1585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We can provide integrity guarantees and sequencing like blockchain but with low resource consumption and allow revising blocks</a:t>
            </a:r>
          </a:p>
        </p:txBody>
      </p:sp>
    </p:spTree>
    <p:extLst>
      <p:ext uri="{BB962C8B-B14F-4D97-AF65-F5344CB8AC3E}">
        <p14:creationId xmlns:p14="http://schemas.microsoft.com/office/powerpoint/2010/main" val="368992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29604</TotalTime>
  <Words>3854</Words>
  <Application>Microsoft Macintosh PowerPoint</Application>
  <PresentationFormat>Widescreen</PresentationFormat>
  <Paragraphs>354</Paragraphs>
  <Slides>33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Cambria Math</vt:lpstr>
      <vt:lpstr>Garamond</vt:lpstr>
      <vt:lpstr>Symbol</vt:lpstr>
      <vt:lpstr>Times New Roman</vt:lpstr>
      <vt:lpstr>Wingdings</vt:lpstr>
      <vt:lpstr>Office Theme</vt:lpstr>
      <vt:lpstr>Blockmatrix Data Structure and Hyperledger Implementation </vt:lpstr>
      <vt:lpstr>TL;DR  Summary of talk</vt:lpstr>
      <vt:lpstr>Blockchain/distributed ledger could use a different approach for many applications</vt:lpstr>
      <vt:lpstr>Structure of a Traditional Blockchain</vt:lpstr>
      <vt:lpstr>Why is deletion a problem for blockchains?</vt:lpstr>
      <vt:lpstr>Why is this a problem for applications?</vt:lpstr>
      <vt:lpstr>What is the rationale for blockchain properties?</vt:lpstr>
      <vt:lpstr>PowerPoint Presentation</vt:lpstr>
      <vt:lpstr>Key points – blockchain properties</vt:lpstr>
      <vt:lpstr>Can we try something else?</vt:lpstr>
      <vt:lpstr>Changing data in blockchain vs. datablock matrix</vt:lpstr>
      <vt:lpstr>What are attempts at solving this problem?</vt:lpstr>
      <vt:lpstr>What are blockmatrix constraints and assumptions?</vt:lpstr>
      <vt:lpstr>New data structure solution: a datablock matrix</vt:lpstr>
      <vt:lpstr>How does this work?</vt:lpstr>
      <vt:lpstr>Datablock Matrix Population Algorithm</vt:lpstr>
      <vt:lpstr>Data Structure Properties</vt:lpstr>
      <vt:lpstr>Structure can be extended to multiple dimensions</vt:lpstr>
      <vt:lpstr>Comparison Summary </vt:lpstr>
      <vt:lpstr>So what?     Why use this data structure?</vt:lpstr>
      <vt:lpstr>PowerPoint Presentation</vt:lpstr>
      <vt:lpstr>What about tech transfer?</vt:lpstr>
      <vt:lpstr>Hyperledger blockmatrix implementation</vt:lpstr>
      <vt:lpstr>Block Structure for Hyperledger</vt:lpstr>
      <vt:lpstr>BlockchainInfo vs BlockMatrixInfo</vt:lpstr>
      <vt:lpstr>Hyperledger Example</vt:lpstr>
      <vt:lpstr>Hyperledger Example</vt:lpstr>
      <vt:lpstr>Hyperledger Example</vt:lpstr>
      <vt:lpstr>Hyperledger Example</vt:lpstr>
      <vt:lpstr>Hyperledger Example</vt:lpstr>
      <vt:lpstr>Hyperledger Integration Summary</vt:lpstr>
      <vt:lpstr>Where are we 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GDPR Requirements and Integrity in Distributed Ledger Systems</dc:title>
  <dc:creator>Kuhn, D. Richard (Fed)</dc:creator>
  <cp:lastModifiedBy>Kuhn, D. Richard (Fed)</cp:lastModifiedBy>
  <cp:revision>261</cp:revision>
  <cp:lastPrinted>2019-04-24T20:13:11Z</cp:lastPrinted>
  <dcterms:created xsi:type="dcterms:W3CDTF">2018-09-14T20:51:15Z</dcterms:created>
  <dcterms:modified xsi:type="dcterms:W3CDTF">2021-09-12T17:20:44Z</dcterms:modified>
</cp:coreProperties>
</file>